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x="18288000" cy="10287000"/>
  <p:notesSz cx="6858000" cy="9144000"/>
  <p:embeddedFontLst>
    <p:embeddedFont>
      <p:font typeface="Chunk Five" charset="1" panose="00000500000000000000"/>
      <p:regular r:id="rId21"/>
    </p:embeddedFont>
    <p:embeddedFont>
      <p:font typeface="Lato" charset="1" panose="020F0502020204030203"/>
      <p:regular r:id="rId22"/>
    </p:embeddedFont>
    <p:embeddedFont>
      <p:font typeface="Open Sans Light" charset="1" panose="020B0306030504020204"/>
      <p:regular r:id="rId23"/>
    </p:embeddedFont>
    <p:embeddedFont>
      <p:font typeface="Lato Bold" charset="1" panose="020F0502020204030203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27.jpeg" Type="http://schemas.openxmlformats.org/officeDocument/2006/relationships/image"/><Relationship Id="rId5" Target="../media/image1.png" Type="http://schemas.openxmlformats.org/officeDocument/2006/relationships/image"/><Relationship Id="rId6" Target="../media/image2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28.jpe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29.jpe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30.jpe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31.jpeg" Type="http://schemas.openxmlformats.org/officeDocument/2006/relationships/image"/><Relationship Id="rId7" Target="../media/image20.png" Type="http://schemas.openxmlformats.org/officeDocument/2006/relationships/image"/><Relationship Id="rId8" Target="../media/image21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32.png" Type="http://schemas.openxmlformats.org/officeDocument/2006/relationships/image"/><Relationship Id="rId7" Target="../media/image33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9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10.jpeg" Type="http://schemas.openxmlformats.org/officeDocument/2006/relationships/image"/><Relationship Id="rId7" Target="../media/image11.jpeg" Type="http://schemas.openxmlformats.org/officeDocument/2006/relationships/image"/><Relationship Id="rId8" Target="../media/image12.jpeg" Type="http://schemas.openxmlformats.org/officeDocument/2006/relationships/image"/><Relationship Id="rId9" Target="../media/image13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14.png" Type="http://schemas.openxmlformats.org/officeDocument/2006/relationships/image"/><Relationship Id="rId7" Target="../media/image15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16.png" Type="http://schemas.openxmlformats.org/officeDocument/2006/relationships/image"/><Relationship Id="rId7" Target="../media/image17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18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19.jpeg" Type="http://schemas.openxmlformats.org/officeDocument/2006/relationships/image"/><Relationship Id="rId7" Target="../media/image20.png" Type="http://schemas.openxmlformats.org/officeDocument/2006/relationships/image"/><Relationship Id="rId8" Target="../media/image21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22.png" Type="http://schemas.openxmlformats.org/officeDocument/2006/relationships/image"/><Relationship Id="rId7" Target="../media/image23.svg" Type="http://schemas.openxmlformats.org/officeDocument/2006/relationships/image"/><Relationship Id="rId8" Target="../media/image24.png" Type="http://schemas.openxmlformats.org/officeDocument/2006/relationships/image"/><Relationship Id="rId9" Target="../media/image25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26.jpeg" Type="http://schemas.openxmlformats.org/officeDocument/2006/relationships/image"/><Relationship Id="rId7" Target="../media/image20.png" Type="http://schemas.openxmlformats.org/officeDocument/2006/relationships/image"/><Relationship Id="rId8" Target="../media/image21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6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10060645"/>
            <a:ext cx="4847971" cy="226355"/>
            <a:chOff x="0" y="0"/>
            <a:chExt cx="1276832" cy="5961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76832" cy="59616"/>
            </a:xfrm>
            <a:custGeom>
              <a:avLst/>
              <a:gdLst/>
              <a:ahLst/>
              <a:cxnLst/>
              <a:rect r="r" b="b" t="t" l="l"/>
              <a:pathLst>
                <a:path h="59616" w="1276832">
                  <a:moveTo>
                    <a:pt x="0" y="0"/>
                  </a:moveTo>
                  <a:lnTo>
                    <a:pt x="1276832" y="0"/>
                  </a:lnTo>
                  <a:lnTo>
                    <a:pt x="1276832" y="59616"/>
                  </a:lnTo>
                  <a:lnTo>
                    <a:pt x="0" y="59616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276832" cy="977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4847971" y="10239375"/>
            <a:ext cx="13440029" cy="47625"/>
            <a:chOff x="0" y="0"/>
            <a:chExt cx="3539761" cy="1254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539761" cy="12543"/>
            </a:xfrm>
            <a:custGeom>
              <a:avLst/>
              <a:gdLst/>
              <a:ahLst/>
              <a:cxnLst/>
              <a:rect r="r" b="b" t="t" l="l"/>
              <a:pathLst>
                <a:path h="12543" w="3539761">
                  <a:moveTo>
                    <a:pt x="0" y="0"/>
                  </a:moveTo>
                  <a:lnTo>
                    <a:pt x="3539761" y="0"/>
                  </a:lnTo>
                  <a:lnTo>
                    <a:pt x="3539761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7E8489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3539761" cy="506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6775026" y="9391481"/>
            <a:ext cx="968548" cy="513331"/>
          </a:xfrm>
          <a:custGeom>
            <a:avLst/>
            <a:gdLst/>
            <a:ahLst/>
            <a:cxnLst/>
            <a:rect r="r" b="b" t="t" l="l"/>
            <a:pathLst>
              <a:path h="513331" w="968548">
                <a:moveTo>
                  <a:pt x="0" y="0"/>
                </a:moveTo>
                <a:lnTo>
                  <a:pt x="968548" y="0"/>
                </a:lnTo>
                <a:lnTo>
                  <a:pt x="968548" y="513330"/>
                </a:lnTo>
                <a:lnTo>
                  <a:pt x="0" y="5133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669780" y="-3526052"/>
            <a:ext cx="11384280" cy="11384280"/>
          </a:xfrm>
          <a:custGeom>
            <a:avLst/>
            <a:gdLst/>
            <a:ahLst/>
            <a:cxnLst/>
            <a:rect r="r" b="b" t="t" l="l"/>
            <a:pathLst>
              <a:path h="11384280" w="11384280">
                <a:moveTo>
                  <a:pt x="0" y="0"/>
                </a:moveTo>
                <a:lnTo>
                  <a:pt x="11384280" y="0"/>
                </a:lnTo>
                <a:lnTo>
                  <a:pt x="11384280" y="11384280"/>
                </a:lnTo>
                <a:lnTo>
                  <a:pt x="0" y="1138428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8256057" y="2325326"/>
            <a:ext cx="9003243" cy="5532902"/>
          </a:xfrm>
          <a:custGeom>
            <a:avLst/>
            <a:gdLst/>
            <a:ahLst/>
            <a:cxnLst/>
            <a:rect r="r" b="b" t="t" l="l"/>
            <a:pathLst>
              <a:path h="5532902" w="9003243">
                <a:moveTo>
                  <a:pt x="0" y="0"/>
                </a:moveTo>
                <a:lnTo>
                  <a:pt x="9003243" y="0"/>
                </a:lnTo>
                <a:lnTo>
                  <a:pt x="9003243" y="5532902"/>
                </a:lnTo>
                <a:lnTo>
                  <a:pt x="0" y="553290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713347" y="719802"/>
            <a:ext cx="8269248" cy="1714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000000"/>
                </a:solidFill>
                <a:latin typeface="Chunk Five"/>
              </a:rPr>
              <a:t>RealtorSphere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13347" y="2891363"/>
            <a:ext cx="7542709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000000"/>
                </a:solidFill>
                <a:latin typeface="Lato"/>
              </a:rPr>
              <a:t>Presented by Marina Shteinfer and Hanna Kruchenetzky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801100" y="4962842"/>
            <a:ext cx="685800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Open Sans Light"/>
              </a:rPr>
              <a:t>swr 4s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6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10060645"/>
            <a:ext cx="4847971" cy="226355"/>
            <a:chOff x="0" y="0"/>
            <a:chExt cx="1276832" cy="5961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76832" cy="59616"/>
            </a:xfrm>
            <a:custGeom>
              <a:avLst/>
              <a:gdLst/>
              <a:ahLst/>
              <a:cxnLst/>
              <a:rect r="r" b="b" t="t" l="l"/>
              <a:pathLst>
                <a:path h="59616" w="1276832">
                  <a:moveTo>
                    <a:pt x="0" y="0"/>
                  </a:moveTo>
                  <a:lnTo>
                    <a:pt x="1276832" y="0"/>
                  </a:lnTo>
                  <a:lnTo>
                    <a:pt x="1276832" y="59616"/>
                  </a:lnTo>
                  <a:lnTo>
                    <a:pt x="0" y="59616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276832" cy="977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4847971" y="10239375"/>
            <a:ext cx="13440029" cy="47625"/>
            <a:chOff x="0" y="0"/>
            <a:chExt cx="3539761" cy="1254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539761" cy="12543"/>
            </a:xfrm>
            <a:custGeom>
              <a:avLst/>
              <a:gdLst/>
              <a:ahLst/>
              <a:cxnLst/>
              <a:rect r="r" b="b" t="t" l="l"/>
              <a:pathLst>
                <a:path h="12543" w="3539761">
                  <a:moveTo>
                    <a:pt x="0" y="0"/>
                  </a:moveTo>
                  <a:lnTo>
                    <a:pt x="3539761" y="0"/>
                  </a:lnTo>
                  <a:lnTo>
                    <a:pt x="3539761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7E8489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3539761" cy="506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0" y="0"/>
            <a:ext cx="4762961" cy="4762961"/>
          </a:xfrm>
          <a:custGeom>
            <a:avLst/>
            <a:gdLst/>
            <a:ahLst/>
            <a:cxnLst/>
            <a:rect r="r" b="b" t="t" l="l"/>
            <a:pathLst>
              <a:path h="4762961" w="4762961">
                <a:moveTo>
                  <a:pt x="0" y="0"/>
                </a:moveTo>
                <a:lnTo>
                  <a:pt x="4762961" y="0"/>
                </a:lnTo>
                <a:lnTo>
                  <a:pt x="4762961" y="4762961"/>
                </a:lnTo>
                <a:lnTo>
                  <a:pt x="0" y="47629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3537084" y="352826"/>
            <a:ext cx="13722216" cy="9581348"/>
            <a:chOff x="0" y="0"/>
            <a:chExt cx="18296288" cy="12775131"/>
          </a:xfrm>
        </p:grpSpPr>
        <p:pic>
          <p:nvPicPr>
            <p:cNvPr name="Picture 10" id="10"/>
            <p:cNvPicPr>
              <a:picLocks noChangeAspect="true"/>
            </p:cNvPicPr>
            <p:nvPr/>
          </p:nvPicPr>
          <p:blipFill>
            <a:blip r:embed="rId4"/>
            <a:srcRect l="396" t="0" r="396" b="0"/>
            <a:stretch>
              <a:fillRect/>
            </a:stretch>
          </p:blipFill>
          <p:spPr>
            <a:xfrm flipH="false" flipV="false">
              <a:off x="0" y="0"/>
              <a:ext cx="18296288" cy="12775131"/>
            </a:xfrm>
            <a:prstGeom prst="rect">
              <a:avLst/>
            </a:prstGeom>
          </p:spPr>
        </p:pic>
      </p:grpSp>
      <p:sp>
        <p:nvSpPr>
          <p:cNvPr name="Freeform 11" id="11"/>
          <p:cNvSpPr/>
          <p:nvPr/>
        </p:nvSpPr>
        <p:spPr>
          <a:xfrm flipH="false" flipV="false" rot="0">
            <a:off x="16775026" y="9420843"/>
            <a:ext cx="968548" cy="513331"/>
          </a:xfrm>
          <a:custGeom>
            <a:avLst/>
            <a:gdLst/>
            <a:ahLst/>
            <a:cxnLst/>
            <a:rect r="r" b="b" t="t" l="l"/>
            <a:pathLst>
              <a:path h="513331" w="968548">
                <a:moveTo>
                  <a:pt x="0" y="0"/>
                </a:moveTo>
                <a:lnTo>
                  <a:pt x="968548" y="0"/>
                </a:lnTo>
                <a:lnTo>
                  <a:pt x="968548" y="513331"/>
                </a:lnTo>
                <a:lnTo>
                  <a:pt x="0" y="51333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79574" y="-257175"/>
            <a:ext cx="6908123" cy="1277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380"/>
              </a:lnSpc>
            </a:pPr>
            <a:r>
              <a:rPr lang="en-US" sz="6700">
                <a:solidFill>
                  <a:srgbClr val="000000"/>
                </a:solidFill>
                <a:latin typeface="Chunk Five"/>
              </a:rPr>
              <a:t>Use Case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15783329" y="4540568"/>
            <a:ext cx="3920490" cy="3920490"/>
          </a:xfrm>
          <a:custGeom>
            <a:avLst/>
            <a:gdLst/>
            <a:ahLst/>
            <a:cxnLst/>
            <a:rect r="r" b="b" t="t" l="l"/>
            <a:pathLst>
              <a:path h="3920490" w="3920490">
                <a:moveTo>
                  <a:pt x="0" y="0"/>
                </a:moveTo>
                <a:lnTo>
                  <a:pt x="3920490" y="0"/>
                </a:lnTo>
                <a:lnTo>
                  <a:pt x="3920490" y="3920490"/>
                </a:lnTo>
                <a:lnTo>
                  <a:pt x="0" y="39204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6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10060645"/>
            <a:ext cx="4847971" cy="226355"/>
            <a:chOff x="0" y="0"/>
            <a:chExt cx="1276832" cy="5961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76832" cy="59616"/>
            </a:xfrm>
            <a:custGeom>
              <a:avLst/>
              <a:gdLst/>
              <a:ahLst/>
              <a:cxnLst/>
              <a:rect r="r" b="b" t="t" l="l"/>
              <a:pathLst>
                <a:path h="59616" w="1276832">
                  <a:moveTo>
                    <a:pt x="0" y="0"/>
                  </a:moveTo>
                  <a:lnTo>
                    <a:pt x="1276832" y="0"/>
                  </a:lnTo>
                  <a:lnTo>
                    <a:pt x="1276832" y="59616"/>
                  </a:lnTo>
                  <a:lnTo>
                    <a:pt x="0" y="59616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276832" cy="977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4847971" y="10239375"/>
            <a:ext cx="13440029" cy="47625"/>
            <a:chOff x="0" y="0"/>
            <a:chExt cx="3539761" cy="1254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539761" cy="12543"/>
            </a:xfrm>
            <a:custGeom>
              <a:avLst/>
              <a:gdLst/>
              <a:ahLst/>
              <a:cxnLst/>
              <a:rect r="r" b="b" t="t" l="l"/>
              <a:pathLst>
                <a:path h="12543" w="3539761">
                  <a:moveTo>
                    <a:pt x="0" y="0"/>
                  </a:moveTo>
                  <a:lnTo>
                    <a:pt x="3539761" y="0"/>
                  </a:lnTo>
                  <a:lnTo>
                    <a:pt x="3539761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7E8489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3539761" cy="506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6775026" y="9420843"/>
            <a:ext cx="968548" cy="513331"/>
          </a:xfrm>
          <a:custGeom>
            <a:avLst/>
            <a:gdLst/>
            <a:ahLst/>
            <a:cxnLst/>
            <a:rect r="r" b="b" t="t" l="l"/>
            <a:pathLst>
              <a:path h="513331" w="968548">
                <a:moveTo>
                  <a:pt x="0" y="0"/>
                </a:moveTo>
                <a:lnTo>
                  <a:pt x="968548" y="0"/>
                </a:lnTo>
                <a:lnTo>
                  <a:pt x="968548" y="513331"/>
                </a:lnTo>
                <a:lnTo>
                  <a:pt x="0" y="5133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0" y="0"/>
            <a:ext cx="4762961" cy="4762961"/>
          </a:xfrm>
          <a:custGeom>
            <a:avLst/>
            <a:gdLst/>
            <a:ahLst/>
            <a:cxnLst/>
            <a:rect r="r" b="b" t="t" l="l"/>
            <a:pathLst>
              <a:path h="4762961" w="4762961">
                <a:moveTo>
                  <a:pt x="0" y="0"/>
                </a:moveTo>
                <a:lnTo>
                  <a:pt x="4762961" y="0"/>
                </a:lnTo>
                <a:lnTo>
                  <a:pt x="4762961" y="4762961"/>
                </a:lnTo>
                <a:lnTo>
                  <a:pt x="0" y="47629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3190080" y="1358752"/>
            <a:ext cx="12593249" cy="8318756"/>
            <a:chOff x="0" y="0"/>
            <a:chExt cx="16790999" cy="11091675"/>
          </a:xfrm>
        </p:grpSpPr>
        <p:pic>
          <p:nvPicPr>
            <p:cNvPr name="Picture 11" id="11"/>
            <p:cNvPicPr>
              <a:picLocks noChangeAspect="true"/>
            </p:cNvPicPr>
            <p:nvPr/>
          </p:nvPicPr>
          <p:blipFill>
            <a:blip r:embed="rId6"/>
            <a:srcRect l="0" t="873" r="0" b="873"/>
            <a:stretch>
              <a:fillRect/>
            </a:stretch>
          </p:blipFill>
          <p:spPr>
            <a:xfrm flipH="false" flipV="false">
              <a:off x="0" y="0"/>
              <a:ext cx="16790999" cy="11091675"/>
            </a:xfrm>
            <a:prstGeom prst="rect">
              <a:avLst/>
            </a:prstGeom>
          </p:spPr>
        </p:pic>
      </p:grpSp>
      <p:sp>
        <p:nvSpPr>
          <p:cNvPr name="Freeform 12" id="12"/>
          <p:cNvSpPr/>
          <p:nvPr/>
        </p:nvSpPr>
        <p:spPr>
          <a:xfrm flipH="false" flipV="false" rot="0">
            <a:off x="15783329" y="4540568"/>
            <a:ext cx="3920490" cy="3920490"/>
          </a:xfrm>
          <a:custGeom>
            <a:avLst/>
            <a:gdLst/>
            <a:ahLst/>
            <a:cxnLst/>
            <a:rect r="r" b="b" t="t" l="l"/>
            <a:pathLst>
              <a:path h="3920490" w="3920490">
                <a:moveTo>
                  <a:pt x="0" y="0"/>
                </a:moveTo>
                <a:lnTo>
                  <a:pt x="3920490" y="0"/>
                </a:lnTo>
                <a:lnTo>
                  <a:pt x="3920490" y="3920490"/>
                </a:lnTo>
                <a:lnTo>
                  <a:pt x="0" y="39204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79574" y="-200025"/>
            <a:ext cx="5518677" cy="29175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93"/>
              </a:lnSpc>
            </a:pPr>
            <a:r>
              <a:rPr lang="en-US" sz="5352">
                <a:solidFill>
                  <a:srgbClr val="000000"/>
                </a:solidFill>
                <a:latin typeface="Chunk Five"/>
              </a:rPr>
              <a:t>Architecture Diagram:</a:t>
            </a:r>
          </a:p>
          <a:p>
            <a:pPr algn="l">
              <a:lnSpc>
                <a:spcPts val="7493"/>
              </a:lnSpc>
            </a:pP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6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10060645"/>
            <a:ext cx="4847971" cy="226355"/>
            <a:chOff x="0" y="0"/>
            <a:chExt cx="1276832" cy="5961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76832" cy="59616"/>
            </a:xfrm>
            <a:custGeom>
              <a:avLst/>
              <a:gdLst/>
              <a:ahLst/>
              <a:cxnLst/>
              <a:rect r="r" b="b" t="t" l="l"/>
              <a:pathLst>
                <a:path h="59616" w="1276832">
                  <a:moveTo>
                    <a:pt x="0" y="0"/>
                  </a:moveTo>
                  <a:lnTo>
                    <a:pt x="1276832" y="0"/>
                  </a:lnTo>
                  <a:lnTo>
                    <a:pt x="1276832" y="59616"/>
                  </a:lnTo>
                  <a:lnTo>
                    <a:pt x="0" y="59616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276832" cy="977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4847971" y="10239375"/>
            <a:ext cx="13440029" cy="47625"/>
            <a:chOff x="0" y="0"/>
            <a:chExt cx="3539761" cy="1254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539761" cy="12543"/>
            </a:xfrm>
            <a:custGeom>
              <a:avLst/>
              <a:gdLst/>
              <a:ahLst/>
              <a:cxnLst/>
              <a:rect r="r" b="b" t="t" l="l"/>
              <a:pathLst>
                <a:path h="12543" w="3539761">
                  <a:moveTo>
                    <a:pt x="0" y="0"/>
                  </a:moveTo>
                  <a:lnTo>
                    <a:pt x="3539761" y="0"/>
                  </a:lnTo>
                  <a:lnTo>
                    <a:pt x="3539761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7E8489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3539761" cy="506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6775026" y="9420843"/>
            <a:ext cx="968548" cy="513331"/>
          </a:xfrm>
          <a:custGeom>
            <a:avLst/>
            <a:gdLst/>
            <a:ahLst/>
            <a:cxnLst/>
            <a:rect r="r" b="b" t="t" l="l"/>
            <a:pathLst>
              <a:path h="513331" w="968548">
                <a:moveTo>
                  <a:pt x="0" y="0"/>
                </a:moveTo>
                <a:lnTo>
                  <a:pt x="968548" y="0"/>
                </a:lnTo>
                <a:lnTo>
                  <a:pt x="968548" y="513331"/>
                </a:lnTo>
                <a:lnTo>
                  <a:pt x="0" y="5133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0" y="0"/>
            <a:ext cx="4762961" cy="4762961"/>
          </a:xfrm>
          <a:custGeom>
            <a:avLst/>
            <a:gdLst/>
            <a:ahLst/>
            <a:cxnLst/>
            <a:rect r="r" b="b" t="t" l="l"/>
            <a:pathLst>
              <a:path h="4762961" w="4762961">
                <a:moveTo>
                  <a:pt x="0" y="0"/>
                </a:moveTo>
                <a:lnTo>
                  <a:pt x="4762961" y="0"/>
                </a:lnTo>
                <a:lnTo>
                  <a:pt x="4762961" y="4762961"/>
                </a:lnTo>
                <a:lnTo>
                  <a:pt x="0" y="47629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0" y="1204887"/>
            <a:ext cx="18288000" cy="7911156"/>
            <a:chOff x="0" y="0"/>
            <a:chExt cx="24384000" cy="10548208"/>
          </a:xfrm>
        </p:grpSpPr>
        <p:pic>
          <p:nvPicPr>
            <p:cNvPr name="Picture 11" id="11"/>
            <p:cNvPicPr>
              <a:picLocks noChangeAspect="true"/>
            </p:cNvPicPr>
            <p:nvPr/>
          </p:nvPicPr>
          <p:blipFill>
            <a:blip r:embed="rId6"/>
            <a:srcRect l="0" t="2816" r="0" b="2816"/>
            <a:stretch>
              <a:fillRect/>
            </a:stretch>
          </p:blipFill>
          <p:spPr>
            <a:xfrm flipH="false" flipV="false">
              <a:off x="0" y="0"/>
              <a:ext cx="24384000" cy="10548208"/>
            </a:xfrm>
            <a:prstGeom prst="rect">
              <a:avLst/>
            </a:prstGeom>
          </p:spPr>
        </p:pic>
      </p:grpSp>
      <p:sp>
        <p:nvSpPr>
          <p:cNvPr name="Freeform 12" id="12"/>
          <p:cNvSpPr/>
          <p:nvPr/>
        </p:nvSpPr>
        <p:spPr>
          <a:xfrm flipH="false" flipV="false" rot="0">
            <a:off x="15783329" y="4540568"/>
            <a:ext cx="3920490" cy="3920490"/>
          </a:xfrm>
          <a:custGeom>
            <a:avLst/>
            <a:gdLst/>
            <a:ahLst/>
            <a:cxnLst/>
            <a:rect r="r" b="b" t="t" l="l"/>
            <a:pathLst>
              <a:path h="3920490" w="3920490">
                <a:moveTo>
                  <a:pt x="0" y="0"/>
                </a:moveTo>
                <a:lnTo>
                  <a:pt x="3920490" y="0"/>
                </a:lnTo>
                <a:lnTo>
                  <a:pt x="3920490" y="3920490"/>
                </a:lnTo>
                <a:lnTo>
                  <a:pt x="0" y="39204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79574" y="-200025"/>
            <a:ext cx="5518677" cy="19663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93"/>
              </a:lnSpc>
            </a:pPr>
            <a:r>
              <a:rPr lang="en-US" sz="5352">
                <a:solidFill>
                  <a:srgbClr val="000000"/>
                </a:solidFill>
                <a:latin typeface="Chunk Five"/>
              </a:rPr>
              <a:t>Class Diagram:</a:t>
            </a:r>
          </a:p>
          <a:p>
            <a:pPr algn="l">
              <a:lnSpc>
                <a:spcPts val="7493"/>
              </a:lnSpc>
            </a:pP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6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10060645"/>
            <a:ext cx="4847971" cy="226355"/>
            <a:chOff x="0" y="0"/>
            <a:chExt cx="1276832" cy="5961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76832" cy="59616"/>
            </a:xfrm>
            <a:custGeom>
              <a:avLst/>
              <a:gdLst/>
              <a:ahLst/>
              <a:cxnLst/>
              <a:rect r="r" b="b" t="t" l="l"/>
              <a:pathLst>
                <a:path h="59616" w="1276832">
                  <a:moveTo>
                    <a:pt x="0" y="0"/>
                  </a:moveTo>
                  <a:lnTo>
                    <a:pt x="1276832" y="0"/>
                  </a:lnTo>
                  <a:lnTo>
                    <a:pt x="1276832" y="59616"/>
                  </a:lnTo>
                  <a:lnTo>
                    <a:pt x="0" y="59616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276832" cy="977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4847971" y="10239375"/>
            <a:ext cx="13440029" cy="47625"/>
            <a:chOff x="0" y="0"/>
            <a:chExt cx="3539761" cy="1254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539761" cy="12543"/>
            </a:xfrm>
            <a:custGeom>
              <a:avLst/>
              <a:gdLst/>
              <a:ahLst/>
              <a:cxnLst/>
              <a:rect r="r" b="b" t="t" l="l"/>
              <a:pathLst>
                <a:path h="12543" w="3539761">
                  <a:moveTo>
                    <a:pt x="0" y="0"/>
                  </a:moveTo>
                  <a:lnTo>
                    <a:pt x="3539761" y="0"/>
                  </a:lnTo>
                  <a:lnTo>
                    <a:pt x="3539761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7E8489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3539761" cy="506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6775026" y="9420843"/>
            <a:ext cx="968548" cy="513331"/>
          </a:xfrm>
          <a:custGeom>
            <a:avLst/>
            <a:gdLst/>
            <a:ahLst/>
            <a:cxnLst/>
            <a:rect r="r" b="b" t="t" l="l"/>
            <a:pathLst>
              <a:path h="513331" w="968548">
                <a:moveTo>
                  <a:pt x="0" y="0"/>
                </a:moveTo>
                <a:lnTo>
                  <a:pt x="968548" y="0"/>
                </a:lnTo>
                <a:lnTo>
                  <a:pt x="968548" y="513331"/>
                </a:lnTo>
                <a:lnTo>
                  <a:pt x="0" y="5133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0" y="0"/>
            <a:ext cx="4762961" cy="4762961"/>
          </a:xfrm>
          <a:custGeom>
            <a:avLst/>
            <a:gdLst/>
            <a:ahLst/>
            <a:cxnLst/>
            <a:rect r="r" b="b" t="t" l="l"/>
            <a:pathLst>
              <a:path h="4762961" w="4762961">
                <a:moveTo>
                  <a:pt x="0" y="0"/>
                </a:moveTo>
                <a:lnTo>
                  <a:pt x="4762961" y="0"/>
                </a:lnTo>
                <a:lnTo>
                  <a:pt x="4762961" y="4762961"/>
                </a:lnTo>
                <a:lnTo>
                  <a:pt x="0" y="47629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2577906" y="1448318"/>
            <a:ext cx="13523247" cy="7972526"/>
            <a:chOff x="0" y="0"/>
            <a:chExt cx="18030997" cy="10630034"/>
          </a:xfrm>
        </p:grpSpPr>
        <p:pic>
          <p:nvPicPr>
            <p:cNvPr name="Picture 11" id="11"/>
            <p:cNvPicPr>
              <a:picLocks noChangeAspect="true"/>
            </p:cNvPicPr>
            <p:nvPr/>
          </p:nvPicPr>
          <p:blipFill>
            <a:blip r:embed="rId6"/>
            <a:srcRect l="0" t="297" r="0" b="297"/>
            <a:stretch>
              <a:fillRect/>
            </a:stretch>
          </p:blipFill>
          <p:spPr>
            <a:xfrm flipH="false" flipV="false">
              <a:off x="0" y="0"/>
              <a:ext cx="18030997" cy="10630034"/>
            </a:xfrm>
            <a:prstGeom prst="rect">
              <a:avLst/>
            </a:prstGeom>
          </p:spPr>
        </p:pic>
      </p:grpSp>
      <p:sp>
        <p:nvSpPr>
          <p:cNvPr name="Freeform 12" id="12"/>
          <p:cNvSpPr/>
          <p:nvPr/>
        </p:nvSpPr>
        <p:spPr>
          <a:xfrm flipH="false" flipV="false" rot="0">
            <a:off x="15783329" y="4540568"/>
            <a:ext cx="3920490" cy="3920490"/>
          </a:xfrm>
          <a:custGeom>
            <a:avLst/>
            <a:gdLst/>
            <a:ahLst/>
            <a:cxnLst/>
            <a:rect r="r" b="b" t="t" l="l"/>
            <a:pathLst>
              <a:path h="3920490" w="3920490">
                <a:moveTo>
                  <a:pt x="0" y="0"/>
                </a:moveTo>
                <a:lnTo>
                  <a:pt x="3920490" y="0"/>
                </a:lnTo>
                <a:lnTo>
                  <a:pt x="3920490" y="3920490"/>
                </a:lnTo>
                <a:lnTo>
                  <a:pt x="0" y="39204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79574" y="-200025"/>
            <a:ext cx="6442200" cy="19663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93"/>
              </a:lnSpc>
            </a:pPr>
            <a:r>
              <a:rPr lang="en-US" sz="5352">
                <a:solidFill>
                  <a:srgbClr val="000000"/>
                </a:solidFill>
                <a:latin typeface="Chunk Five"/>
              </a:rPr>
              <a:t>Activity Diagram:</a:t>
            </a:r>
          </a:p>
          <a:p>
            <a:pPr algn="l">
              <a:lnSpc>
                <a:spcPts val="7493"/>
              </a:lnSpc>
            </a:pP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6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795553" y="6748347"/>
            <a:ext cx="4847971" cy="226355"/>
            <a:chOff x="0" y="0"/>
            <a:chExt cx="1276832" cy="5961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76832" cy="59616"/>
            </a:xfrm>
            <a:custGeom>
              <a:avLst/>
              <a:gdLst/>
              <a:ahLst/>
              <a:cxnLst/>
              <a:rect r="r" b="b" t="t" l="l"/>
              <a:pathLst>
                <a:path h="59616" w="1276832">
                  <a:moveTo>
                    <a:pt x="0" y="0"/>
                  </a:moveTo>
                  <a:lnTo>
                    <a:pt x="1276832" y="0"/>
                  </a:lnTo>
                  <a:lnTo>
                    <a:pt x="1276832" y="59616"/>
                  </a:lnTo>
                  <a:lnTo>
                    <a:pt x="0" y="59616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276832" cy="977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4847971" y="10239375"/>
            <a:ext cx="13440029" cy="47625"/>
            <a:chOff x="0" y="0"/>
            <a:chExt cx="3539761" cy="1254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539761" cy="12543"/>
            </a:xfrm>
            <a:custGeom>
              <a:avLst/>
              <a:gdLst/>
              <a:ahLst/>
              <a:cxnLst/>
              <a:rect r="r" b="b" t="t" l="l"/>
              <a:pathLst>
                <a:path h="12543" w="3539761">
                  <a:moveTo>
                    <a:pt x="0" y="0"/>
                  </a:moveTo>
                  <a:lnTo>
                    <a:pt x="3539761" y="0"/>
                  </a:lnTo>
                  <a:lnTo>
                    <a:pt x="3539761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7E8489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3539761" cy="506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6775026" y="9391481"/>
            <a:ext cx="968548" cy="513331"/>
          </a:xfrm>
          <a:custGeom>
            <a:avLst/>
            <a:gdLst/>
            <a:ahLst/>
            <a:cxnLst/>
            <a:rect r="r" b="b" t="t" l="l"/>
            <a:pathLst>
              <a:path h="513331" w="968548">
                <a:moveTo>
                  <a:pt x="0" y="0"/>
                </a:moveTo>
                <a:lnTo>
                  <a:pt x="968548" y="0"/>
                </a:lnTo>
                <a:lnTo>
                  <a:pt x="968548" y="513330"/>
                </a:lnTo>
                <a:lnTo>
                  <a:pt x="0" y="5133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474345" y="1594485"/>
            <a:ext cx="3920490" cy="3920490"/>
          </a:xfrm>
          <a:custGeom>
            <a:avLst/>
            <a:gdLst/>
            <a:ahLst/>
            <a:cxnLst/>
            <a:rect r="r" b="b" t="t" l="l"/>
            <a:pathLst>
              <a:path h="3920490" w="3920490">
                <a:moveTo>
                  <a:pt x="0" y="0"/>
                </a:moveTo>
                <a:lnTo>
                  <a:pt x="3920490" y="0"/>
                </a:lnTo>
                <a:lnTo>
                  <a:pt x="3920490" y="3920490"/>
                </a:lnTo>
                <a:lnTo>
                  <a:pt x="0" y="39204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9024728" y="1010487"/>
            <a:ext cx="8389620" cy="5052060"/>
            <a:chOff x="0" y="0"/>
            <a:chExt cx="11186160" cy="6736080"/>
          </a:xfrm>
        </p:grpSpPr>
        <p:pic>
          <p:nvPicPr>
            <p:cNvPr name="Picture 11" id="11"/>
            <p:cNvPicPr>
              <a:picLocks noChangeAspect="true"/>
            </p:cNvPicPr>
            <p:nvPr/>
          </p:nvPicPr>
          <p:blipFill>
            <a:blip r:embed="rId6"/>
            <a:srcRect l="180" t="0" r="180" b="0"/>
            <a:stretch>
              <a:fillRect/>
            </a:stretch>
          </p:blipFill>
          <p:spPr>
            <a:xfrm flipH="false" flipV="false">
              <a:off x="0" y="0"/>
              <a:ext cx="11186160" cy="6736080"/>
            </a:xfrm>
            <a:prstGeom prst="rect">
              <a:avLst/>
            </a:prstGeom>
          </p:spPr>
        </p:pic>
      </p:grpSp>
      <p:sp>
        <p:nvSpPr>
          <p:cNvPr name="Freeform 12" id="12"/>
          <p:cNvSpPr/>
          <p:nvPr/>
        </p:nvSpPr>
        <p:spPr>
          <a:xfrm flipH="false" flipV="false" rot="0">
            <a:off x="10379268" y="7642288"/>
            <a:ext cx="832569" cy="1059984"/>
          </a:xfrm>
          <a:custGeom>
            <a:avLst/>
            <a:gdLst/>
            <a:ahLst/>
            <a:cxnLst/>
            <a:rect r="r" b="b" t="t" l="l"/>
            <a:pathLst>
              <a:path h="1059984" w="832569">
                <a:moveTo>
                  <a:pt x="0" y="0"/>
                </a:moveTo>
                <a:lnTo>
                  <a:pt x="832569" y="0"/>
                </a:lnTo>
                <a:lnTo>
                  <a:pt x="832569" y="1059985"/>
                </a:lnTo>
                <a:lnTo>
                  <a:pt x="0" y="105998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96374" y="223520"/>
            <a:ext cx="8673306" cy="12846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520"/>
              </a:lnSpc>
            </a:pPr>
            <a:r>
              <a:rPr lang="en-US" sz="6800">
                <a:solidFill>
                  <a:srgbClr val="000000"/>
                </a:solidFill>
                <a:latin typeface="Chunk Five"/>
              </a:rPr>
              <a:t>Challenges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96374" y="2294238"/>
            <a:ext cx="8055060" cy="70332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26107" indent="-313054" lvl="1">
              <a:lnSpc>
                <a:spcPts val="4349"/>
              </a:lnSpc>
              <a:buFont typeface="Arial"/>
              <a:buChar char="•"/>
            </a:pPr>
            <a:r>
              <a:rPr lang="en-US" sz="2899">
                <a:solidFill>
                  <a:srgbClr val="7E8489"/>
                </a:solidFill>
                <a:latin typeface="Lato"/>
              </a:rPr>
              <a:t>The ongoing war which started before the beginning of the semester.</a:t>
            </a:r>
          </a:p>
          <a:p>
            <a:pPr algn="l" marL="626107" indent="-313054" lvl="1">
              <a:lnSpc>
                <a:spcPts val="4349"/>
              </a:lnSpc>
              <a:buFont typeface="Arial"/>
              <a:buChar char="•"/>
            </a:pPr>
            <a:r>
              <a:rPr lang="en-US" sz="2899">
                <a:solidFill>
                  <a:srgbClr val="7E8489"/>
                </a:solidFill>
                <a:latin typeface="Lato"/>
              </a:rPr>
              <a:t>Not being familiar with the real estate field.</a:t>
            </a:r>
          </a:p>
          <a:p>
            <a:pPr algn="l" marL="626107" indent="-313054" lvl="1">
              <a:lnSpc>
                <a:spcPts val="4349"/>
              </a:lnSpc>
              <a:buFont typeface="Arial"/>
              <a:buChar char="•"/>
            </a:pPr>
            <a:r>
              <a:rPr lang="en-US" sz="2899">
                <a:solidFill>
                  <a:srgbClr val="7E8489"/>
                </a:solidFill>
                <a:latin typeface="Lato"/>
              </a:rPr>
              <a:t>Finding realtors that want to help and answer questions.</a:t>
            </a:r>
          </a:p>
          <a:p>
            <a:pPr algn="l" marL="626107" indent="-313054" lvl="1">
              <a:lnSpc>
                <a:spcPts val="4349"/>
              </a:lnSpc>
              <a:buFont typeface="Arial"/>
              <a:buChar char="•"/>
            </a:pPr>
            <a:r>
              <a:rPr lang="en-US" sz="2899">
                <a:solidFill>
                  <a:srgbClr val="7E8489"/>
                </a:solidFill>
                <a:latin typeface="Lato"/>
              </a:rPr>
              <a:t>Expected difficulties integrating data from various sources might be difficult and call for effective data management techniques. </a:t>
            </a:r>
          </a:p>
          <a:p>
            <a:pPr algn="l" marL="626107" indent="-313054" lvl="1">
              <a:lnSpc>
                <a:spcPts val="4349"/>
              </a:lnSpc>
              <a:buFont typeface="Arial"/>
              <a:buChar char="•"/>
            </a:pPr>
            <a:r>
              <a:rPr lang="en-US" sz="2899">
                <a:solidFill>
                  <a:srgbClr val="7E8489"/>
                </a:solidFill>
                <a:latin typeface="Lato"/>
              </a:rPr>
              <a:t>ensuring that the program can manage high user traffic and data volumes without experiencing performance issues. </a:t>
            </a:r>
          </a:p>
          <a:p>
            <a:pPr algn="l">
              <a:lnSpc>
                <a:spcPts val="4349"/>
              </a:lnSpc>
            </a:pPr>
          </a:p>
          <a:p>
            <a:pPr algn="l">
              <a:lnSpc>
                <a:spcPts val="4349"/>
              </a:lnSpc>
            </a:pP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6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10060645"/>
            <a:ext cx="4847971" cy="226355"/>
            <a:chOff x="0" y="0"/>
            <a:chExt cx="1276832" cy="5961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76832" cy="59616"/>
            </a:xfrm>
            <a:custGeom>
              <a:avLst/>
              <a:gdLst/>
              <a:ahLst/>
              <a:cxnLst/>
              <a:rect r="r" b="b" t="t" l="l"/>
              <a:pathLst>
                <a:path h="59616" w="1276832">
                  <a:moveTo>
                    <a:pt x="0" y="0"/>
                  </a:moveTo>
                  <a:lnTo>
                    <a:pt x="1276832" y="0"/>
                  </a:lnTo>
                  <a:lnTo>
                    <a:pt x="1276832" y="59616"/>
                  </a:lnTo>
                  <a:lnTo>
                    <a:pt x="0" y="59616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276832" cy="977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4847971" y="10239375"/>
            <a:ext cx="13440029" cy="47625"/>
            <a:chOff x="0" y="0"/>
            <a:chExt cx="3539761" cy="1254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539761" cy="12543"/>
            </a:xfrm>
            <a:custGeom>
              <a:avLst/>
              <a:gdLst/>
              <a:ahLst/>
              <a:cxnLst/>
              <a:rect r="r" b="b" t="t" l="l"/>
              <a:pathLst>
                <a:path h="12543" w="3539761">
                  <a:moveTo>
                    <a:pt x="0" y="0"/>
                  </a:moveTo>
                  <a:lnTo>
                    <a:pt x="3539761" y="0"/>
                  </a:lnTo>
                  <a:lnTo>
                    <a:pt x="3539761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7E8489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3539761" cy="506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6775026" y="9391481"/>
            <a:ext cx="968548" cy="513331"/>
          </a:xfrm>
          <a:custGeom>
            <a:avLst/>
            <a:gdLst/>
            <a:ahLst/>
            <a:cxnLst/>
            <a:rect r="r" b="b" t="t" l="l"/>
            <a:pathLst>
              <a:path h="513331" w="968548">
                <a:moveTo>
                  <a:pt x="0" y="0"/>
                </a:moveTo>
                <a:lnTo>
                  <a:pt x="968548" y="0"/>
                </a:lnTo>
                <a:lnTo>
                  <a:pt x="968548" y="513330"/>
                </a:lnTo>
                <a:lnTo>
                  <a:pt x="0" y="5133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1477876" y="-1157605"/>
            <a:ext cx="5661660" cy="5661660"/>
          </a:xfrm>
          <a:custGeom>
            <a:avLst/>
            <a:gdLst/>
            <a:ahLst/>
            <a:cxnLst/>
            <a:rect r="r" b="b" t="t" l="l"/>
            <a:pathLst>
              <a:path h="5661660" w="5661660">
                <a:moveTo>
                  <a:pt x="0" y="0"/>
                </a:moveTo>
                <a:lnTo>
                  <a:pt x="5661660" y="0"/>
                </a:lnTo>
                <a:lnTo>
                  <a:pt x="5661660" y="5661660"/>
                </a:lnTo>
                <a:lnTo>
                  <a:pt x="0" y="56616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7086600" y="1673225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5785242" y="5989320"/>
            <a:ext cx="6717516" cy="1714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000000"/>
                </a:solidFill>
                <a:latin typeface="Chunk Five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6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10060645"/>
            <a:ext cx="4847971" cy="226355"/>
            <a:chOff x="0" y="0"/>
            <a:chExt cx="1276832" cy="5961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76832" cy="59616"/>
            </a:xfrm>
            <a:custGeom>
              <a:avLst/>
              <a:gdLst/>
              <a:ahLst/>
              <a:cxnLst/>
              <a:rect r="r" b="b" t="t" l="l"/>
              <a:pathLst>
                <a:path h="59616" w="1276832">
                  <a:moveTo>
                    <a:pt x="0" y="0"/>
                  </a:moveTo>
                  <a:lnTo>
                    <a:pt x="1276832" y="0"/>
                  </a:lnTo>
                  <a:lnTo>
                    <a:pt x="1276832" y="59616"/>
                  </a:lnTo>
                  <a:lnTo>
                    <a:pt x="0" y="59616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276832" cy="977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4847971" y="10239375"/>
            <a:ext cx="13440029" cy="47625"/>
            <a:chOff x="0" y="0"/>
            <a:chExt cx="3539761" cy="1254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539761" cy="12543"/>
            </a:xfrm>
            <a:custGeom>
              <a:avLst/>
              <a:gdLst/>
              <a:ahLst/>
              <a:cxnLst/>
              <a:rect r="r" b="b" t="t" l="l"/>
              <a:pathLst>
                <a:path h="12543" w="3539761">
                  <a:moveTo>
                    <a:pt x="0" y="0"/>
                  </a:moveTo>
                  <a:lnTo>
                    <a:pt x="3539761" y="0"/>
                  </a:lnTo>
                  <a:lnTo>
                    <a:pt x="3539761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7E8489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3539761" cy="506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6775026" y="9391481"/>
            <a:ext cx="968548" cy="513331"/>
          </a:xfrm>
          <a:custGeom>
            <a:avLst/>
            <a:gdLst/>
            <a:ahLst/>
            <a:cxnLst/>
            <a:rect r="r" b="b" t="t" l="l"/>
            <a:pathLst>
              <a:path h="513331" w="968548">
                <a:moveTo>
                  <a:pt x="0" y="0"/>
                </a:moveTo>
                <a:lnTo>
                  <a:pt x="968548" y="0"/>
                </a:lnTo>
                <a:lnTo>
                  <a:pt x="968548" y="513330"/>
                </a:lnTo>
                <a:lnTo>
                  <a:pt x="0" y="5133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0" y="0"/>
            <a:ext cx="4762961" cy="4762961"/>
          </a:xfrm>
          <a:custGeom>
            <a:avLst/>
            <a:gdLst/>
            <a:ahLst/>
            <a:cxnLst/>
            <a:rect r="r" b="b" t="t" l="l"/>
            <a:pathLst>
              <a:path h="4762961" w="4762961">
                <a:moveTo>
                  <a:pt x="0" y="0"/>
                </a:moveTo>
                <a:lnTo>
                  <a:pt x="4762961" y="0"/>
                </a:lnTo>
                <a:lnTo>
                  <a:pt x="4762961" y="4762961"/>
                </a:lnTo>
                <a:lnTo>
                  <a:pt x="0" y="47629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028700" y="1028700"/>
            <a:ext cx="7468522" cy="7772400"/>
            <a:chOff x="0" y="0"/>
            <a:chExt cx="9958029" cy="10363200"/>
          </a:xfrm>
        </p:grpSpPr>
        <p:pic>
          <p:nvPicPr>
            <p:cNvPr name="Picture 11" id="11"/>
            <p:cNvPicPr>
              <a:picLocks noChangeAspect="true"/>
            </p:cNvPicPr>
            <p:nvPr/>
          </p:nvPicPr>
          <p:blipFill>
            <a:blip r:embed="rId6"/>
            <a:srcRect l="10470" t="0" r="35118" b="0"/>
            <a:stretch>
              <a:fillRect/>
            </a:stretch>
          </p:blipFill>
          <p:spPr>
            <a:xfrm flipH="false" flipV="false">
              <a:off x="0" y="0"/>
              <a:ext cx="9958029" cy="10363200"/>
            </a:xfrm>
            <a:prstGeom prst="rect">
              <a:avLst/>
            </a:prstGeom>
          </p:spPr>
        </p:pic>
      </p:grpSp>
      <p:sp>
        <p:nvSpPr>
          <p:cNvPr name="TextBox 12" id="12"/>
          <p:cNvSpPr txBox="true"/>
          <p:nvPr/>
        </p:nvSpPr>
        <p:spPr>
          <a:xfrm rot="0">
            <a:off x="10019057" y="1432242"/>
            <a:ext cx="6908123" cy="1327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000000"/>
                </a:solidFill>
                <a:latin typeface="Chunk Five"/>
              </a:rPr>
              <a:t>The Problem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144000" y="3700425"/>
            <a:ext cx="8296248" cy="3232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49"/>
              </a:lnSpc>
            </a:pPr>
            <a:r>
              <a:rPr lang="en-US" sz="2899">
                <a:solidFill>
                  <a:srgbClr val="7E8489"/>
                </a:solidFill>
                <a:latin typeface="Lato"/>
              </a:rPr>
              <a:t>The main problems of the real estate working methods are:</a:t>
            </a:r>
          </a:p>
          <a:p>
            <a:pPr algn="l" marL="626107" indent="-313054" lvl="1">
              <a:lnSpc>
                <a:spcPts val="4349"/>
              </a:lnSpc>
              <a:buFont typeface="Arial"/>
              <a:buChar char="•"/>
            </a:pPr>
            <a:r>
              <a:rPr lang="en-US" sz="2899">
                <a:solidFill>
                  <a:srgbClr val="7E8489"/>
                </a:solidFill>
                <a:latin typeface="Lato"/>
              </a:rPr>
              <a:t>Inefficient working processes</a:t>
            </a:r>
          </a:p>
          <a:p>
            <a:pPr algn="l" marL="626107" indent="-313054" lvl="1">
              <a:lnSpc>
                <a:spcPts val="4349"/>
              </a:lnSpc>
              <a:buFont typeface="Arial"/>
              <a:buChar char="•"/>
            </a:pPr>
            <a:r>
              <a:rPr lang="en-US" sz="2899">
                <a:solidFill>
                  <a:srgbClr val="7E8489"/>
                </a:solidFill>
                <a:latin typeface="Lato"/>
              </a:rPr>
              <a:t>Data Management issues</a:t>
            </a:r>
          </a:p>
          <a:p>
            <a:pPr algn="l" marL="626107" indent="-313054" lvl="1">
              <a:lnSpc>
                <a:spcPts val="4349"/>
              </a:lnSpc>
              <a:buFont typeface="Arial"/>
              <a:buChar char="•"/>
            </a:pPr>
            <a:r>
              <a:rPr lang="en-US" sz="2899">
                <a:solidFill>
                  <a:srgbClr val="7E8489"/>
                </a:solidFill>
                <a:latin typeface="Lato"/>
              </a:rPr>
              <a:t>Humen made mistakes</a:t>
            </a:r>
          </a:p>
          <a:p>
            <a:pPr algn="l" marL="626107" indent="-313054" lvl="1">
              <a:lnSpc>
                <a:spcPts val="4349"/>
              </a:lnSpc>
              <a:buFont typeface="Arial"/>
              <a:buChar char="•"/>
            </a:pPr>
            <a:r>
              <a:rPr lang="en-US" sz="2899">
                <a:solidFill>
                  <a:srgbClr val="7E8489"/>
                </a:solidFill>
                <a:latin typeface="Lato"/>
              </a:rPr>
              <a:t>Competitive disadvantages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15783329" y="4540568"/>
            <a:ext cx="3920490" cy="3920490"/>
          </a:xfrm>
          <a:custGeom>
            <a:avLst/>
            <a:gdLst/>
            <a:ahLst/>
            <a:cxnLst/>
            <a:rect r="r" b="b" t="t" l="l"/>
            <a:pathLst>
              <a:path h="3920490" w="3920490">
                <a:moveTo>
                  <a:pt x="0" y="0"/>
                </a:moveTo>
                <a:lnTo>
                  <a:pt x="3920490" y="0"/>
                </a:lnTo>
                <a:lnTo>
                  <a:pt x="3920490" y="3920490"/>
                </a:lnTo>
                <a:lnTo>
                  <a:pt x="0" y="39204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6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10060645"/>
            <a:ext cx="4847971" cy="226355"/>
            <a:chOff x="0" y="0"/>
            <a:chExt cx="1276832" cy="5961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76832" cy="59616"/>
            </a:xfrm>
            <a:custGeom>
              <a:avLst/>
              <a:gdLst/>
              <a:ahLst/>
              <a:cxnLst/>
              <a:rect r="r" b="b" t="t" l="l"/>
              <a:pathLst>
                <a:path h="59616" w="1276832">
                  <a:moveTo>
                    <a:pt x="0" y="0"/>
                  </a:moveTo>
                  <a:lnTo>
                    <a:pt x="1276832" y="0"/>
                  </a:lnTo>
                  <a:lnTo>
                    <a:pt x="1276832" y="59616"/>
                  </a:lnTo>
                  <a:lnTo>
                    <a:pt x="0" y="59616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276832" cy="977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4847971" y="10239375"/>
            <a:ext cx="13440029" cy="47625"/>
            <a:chOff x="0" y="0"/>
            <a:chExt cx="3539761" cy="1254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539761" cy="12543"/>
            </a:xfrm>
            <a:custGeom>
              <a:avLst/>
              <a:gdLst/>
              <a:ahLst/>
              <a:cxnLst/>
              <a:rect r="r" b="b" t="t" l="l"/>
              <a:pathLst>
                <a:path h="12543" w="3539761">
                  <a:moveTo>
                    <a:pt x="0" y="0"/>
                  </a:moveTo>
                  <a:lnTo>
                    <a:pt x="3539761" y="0"/>
                  </a:lnTo>
                  <a:lnTo>
                    <a:pt x="3539761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7E8489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3539761" cy="506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6775026" y="9391481"/>
            <a:ext cx="968548" cy="513331"/>
          </a:xfrm>
          <a:custGeom>
            <a:avLst/>
            <a:gdLst/>
            <a:ahLst/>
            <a:cxnLst/>
            <a:rect r="r" b="b" t="t" l="l"/>
            <a:pathLst>
              <a:path h="513331" w="968548">
                <a:moveTo>
                  <a:pt x="0" y="0"/>
                </a:moveTo>
                <a:lnTo>
                  <a:pt x="968548" y="0"/>
                </a:lnTo>
                <a:lnTo>
                  <a:pt x="968548" y="513330"/>
                </a:lnTo>
                <a:lnTo>
                  <a:pt x="0" y="5133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0" y="0"/>
            <a:ext cx="5661660" cy="5661660"/>
          </a:xfrm>
          <a:custGeom>
            <a:avLst/>
            <a:gdLst/>
            <a:ahLst/>
            <a:cxnLst/>
            <a:rect r="r" b="b" t="t" l="l"/>
            <a:pathLst>
              <a:path h="5661660" w="5661660">
                <a:moveTo>
                  <a:pt x="0" y="0"/>
                </a:moveTo>
                <a:lnTo>
                  <a:pt x="5661660" y="0"/>
                </a:lnTo>
                <a:lnTo>
                  <a:pt x="5661660" y="5661660"/>
                </a:lnTo>
                <a:lnTo>
                  <a:pt x="0" y="56616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028700" y="1443990"/>
            <a:ext cx="4199542" cy="3474720"/>
            <a:chOff x="0" y="0"/>
            <a:chExt cx="5599389" cy="4632960"/>
          </a:xfrm>
        </p:grpSpPr>
        <p:pic>
          <p:nvPicPr>
            <p:cNvPr name="Picture 11" id="11"/>
            <p:cNvPicPr>
              <a:picLocks noChangeAspect="true"/>
            </p:cNvPicPr>
            <p:nvPr/>
          </p:nvPicPr>
          <p:blipFill>
            <a:blip r:embed="rId6"/>
            <a:srcRect l="0" t="8629" r="0" b="8629"/>
            <a:stretch>
              <a:fillRect/>
            </a:stretch>
          </p:blipFill>
          <p:spPr>
            <a:xfrm flipH="false" flipV="false">
              <a:off x="0" y="0"/>
              <a:ext cx="5599389" cy="4632960"/>
            </a:xfrm>
            <a:prstGeom prst="rect">
              <a:avLst/>
            </a:prstGeom>
          </p:spPr>
        </p:pic>
      </p:grpSp>
      <p:grpSp>
        <p:nvGrpSpPr>
          <p:cNvPr name="Group 12" id="12"/>
          <p:cNvGrpSpPr/>
          <p:nvPr/>
        </p:nvGrpSpPr>
        <p:grpSpPr>
          <a:xfrm rot="0">
            <a:off x="5661660" y="1443990"/>
            <a:ext cx="4199542" cy="3474720"/>
            <a:chOff x="0" y="0"/>
            <a:chExt cx="5599389" cy="4632960"/>
          </a:xfrm>
        </p:grpSpPr>
        <p:pic>
          <p:nvPicPr>
            <p:cNvPr name="Picture 13" id="13"/>
            <p:cNvPicPr>
              <a:picLocks noChangeAspect="true"/>
            </p:cNvPicPr>
            <p:nvPr/>
          </p:nvPicPr>
          <p:blipFill>
            <a:blip r:embed="rId7"/>
            <a:srcRect l="0" t="8629" r="0" b="8629"/>
            <a:stretch>
              <a:fillRect/>
            </a:stretch>
          </p:blipFill>
          <p:spPr>
            <a:xfrm flipH="false" flipV="false">
              <a:off x="0" y="0"/>
              <a:ext cx="5599389" cy="4632960"/>
            </a:xfrm>
            <a:prstGeom prst="rect">
              <a:avLst/>
            </a:prstGeom>
          </p:spPr>
        </p:pic>
      </p:grpSp>
      <p:grpSp>
        <p:nvGrpSpPr>
          <p:cNvPr name="Group 14" id="14"/>
          <p:cNvGrpSpPr/>
          <p:nvPr/>
        </p:nvGrpSpPr>
        <p:grpSpPr>
          <a:xfrm rot="0">
            <a:off x="1028700" y="5368290"/>
            <a:ext cx="4199542" cy="3474720"/>
            <a:chOff x="0" y="0"/>
            <a:chExt cx="5599389" cy="4632960"/>
          </a:xfrm>
        </p:grpSpPr>
        <p:pic>
          <p:nvPicPr>
            <p:cNvPr name="Picture 15" id="15"/>
            <p:cNvPicPr>
              <a:picLocks noChangeAspect="true"/>
            </p:cNvPicPr>
            <p:nvPr/>
          </p:nvPicPr>
          <p:blipFill>
            <a:blip r:embed="rId8"/>
            <a:srcRect l="0" t="8629" r="0" b="8629"/>
            <a:stretch>
              <a:fillRect/>
            </a:stretch>
          </p:blipFill>
          <p:spPr>
            <a:xfrm flipH="false" flipV="false">
              <a:off x="0" y="0"/>
              <a:ext cx="5599389" cy="4632960"/>
            </a:xfrm>
            <a:prstGeom prst="rect">
              <a:avLst/>
            </a:prstGeom>
          </p:spPr>
        </p:pic>
      </p:grpSp>
      <p:grpSp>
        <p:nvGrpSpPr>
          <p:cNvPr name="Group 16" id="16"/>
          <p:cNvGrpSpPr/>
          <p:nvPr/>
        </p:nvGrpSpPr>
        <p:grpSpPr>
          <a:xfrm rot="0">
            <a:off x="5661660" y="5368290"/>
            <a:ext cx="4199542" cy="3474720"/>
            <a:chOff x="0" y="0"/>
            <a:chExt cx="5599389" cy="4632960"/>
          </a:xfrm>
        </p:grpSpPr>
        <p:pic>
          <p:nvPicPr>
            <p:cNvPr name="Picture 17" id="17"/>
            <p:cNvPicPr>
              <a:picLocks noChangeAspect="true"/>
            </p:cNvPicPr>
            <p:nvPr/>
          </p:nvPicPr>
          <p:blipFill>
            <a:blip r:embed="rId9"/>
            <a:srcRect l="0" t="38750" r="0" b="6089"/>
            <a:stretch>
              <a:fillRect/>
            </a:stretch>
          </p:blipFill>
          <p:spPr>
            <a:xfrm flipH="false" flipV="false">
              <a:off x="0" y="0"/>
              <a:ext cx="5599389" cy="4632960"/>
            </a:xfrm>
            <a:prstGeom prst="rect">
              <a:avLst/>
            </a:prstGeom>
          </p:spPr>
        </p:pic>
      </p:grpSp>
      <p:sp>
        <p:nvSpPr>
          <p:cNvPr name="Freeform 18" id="18"/>
          <p:cNvSpPr/>
          <p:nvPr/>
        </p:nvSpPr>
        <p:spPr>
          <a:xfrm flipH="false" flipV="false" rot="0">
            <a:off x="15299055" y="3701415"/>
            <a:ext cx="3920490" cy="3920490"/>
          </a:xfrm>
          <a:custGeom>
            <a:avLst/>
            <a:gdLst/>
            <a:ahLst/>
            <a:cxnLst/>
            <a:rect r="r" b="b" t="t" l="l"/>
            <a:pathLst>
              <a:path h="3920490" w="3920490">
                <a:moveTo>
                  <a:pt x="0" y="0"/>
                </a:moveTo>
                <a:lnTo>
                  <a:pt x="3920490" y="0"/>
                </a:lnTo>
                <a:lnTo>
                  <a:pt x="3920490" y="3920490"/>
                </a:lnTo>
                <a:lnTo>
                  <a:pt x="0" y="39204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10028781" y="314281"/>
            <a:ext cx="8259219" cy="1327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9799"/>
              </a:lnSpc>
            </a:pPr>
            <a:r>
              <a:rPr lang="en-US" sz="6999">
                <a:solidFill>
                  <a:srgbClr val="000000"/>
                </a:solidFill>
                <a:latin typeface="Chunk Five"/>
              </a:rPr>
              <a:t>Existing Solutions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028781" y="1898606"/>
            <a:ext cx="7528575" cy="7749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99"/>
              </a:lnSpc>
            </a:pPr>
            <a:r>
              <a:rPr lang="en-US" sz="2599">
                <a:solidFill>
                  <a:srgbClr val="7E8489"/>
                </a:solidFill>
                <a:latin typeface="Lato"/>
              </a:rPr>
              <a:t>To this day there are existing solution we focused in the software that are used by realtor in Israel:</a:t>
            </a:r>
          </a:p>
          <a:p>
            <a:pPr algn="l" marL="561339" indent="-280669" lvl="1">
              <a:lnSpc>
                <a:spcPts val="3899"/>
              </a:lnSpc>
              <a:buFont typeface="Arial"/>
              <a:buChar char="•"/>
            </a:pPr>
            <a:r>
              <a:rPr lang="en-US" sz="2599">
                <a:solidFill>
                  <a:srgbClr val="7E8489"/>
                </a:solidFill>
                <a:latin typeface="Lato Bold"/>
              </a:rPr>
              <a:t>Bmby</a:t>
            </a:r>
            <a:r>
              <a:rPr lang="en-US" sz="2599">
                <a:solidFill>
                  <a:srgbClr val="7E8489"/>
                </a:solidFill>
                <a:latin typeface="Lato"/>
              </a:rPr>
              <a:t>- A real estate agent software that simplifies tasks like client management, property matching, communication, reporting, marketing, and etc.</a:t>
            </a:r>
          </a:p>
          <a:p>
            <a:pPr algn="l" marL="561339" indent="-280669" lvl="1">
              <a:lnSpc>
                <a:spcPts val="3899"/>
              </a:lnSpc>
              <a:buFont typeface="Arial"/>
              <a:buChar char="•"/>
            </a:pPr>
            <a:r>
              <a:rPr lang="en-US" sz="2599">
                <a:solidFill>
                  <a:srgbClr val="7E8489"/>
                </a:solidFill>
                <a:latin typeface="Lato Bold"/>
              </a:rPr>
              <a:t>Nadlan One </a:t>
            </a:r>
            <a:r>
              <a:rPr lang="en-US" sz="2599">
                <a:solidFill>
                  <a:srgbClr val="7E8489"/>
                </a:solidFill>
                <a:latin typeface="Lato"/>
              </a:rPr>
              <a:t>- A real estate system with a comprehensive property database, digital signature, Comparative Market Analysis reports, unlimited landing pages for property marketing, and 24/7 support for agents.</a:t>
            </a:r>
          </a:p>
          <a:p>
            <a:pPr algn="l" marL="561339" indent="-280669" lvl="1">
              <a:lnSpc>
                <a:spcPts val="3899"/>
              </a:lnSpc>
              <a:buFont typeface="Arial"/>
              <a:buChar char="•"/>
            </a:pPr>
            <a:r>
              <a:rPr lang="en-US" sz="2599">
                <a:solidFill>
                  <a:srgbClr val="7E8489"/>
                </a:solidFill>
                <a:latin typeface="Lato Bold"/>
              </a:rPr>
              <a:t>Homely</a:t>
            </a:r>
            <a:r>
              <a:rPr lang="en-US" sz="2599">
                <a:solidFill>
                  <a:srgbClr val="7E8489"/>
                </a:solidFill>
                <a:latin typeface="Lato"/>
              </a:rPr>
              <a:t> - A set of professional services and products focused on providing real estate agencies with a website platform, internet real estat software, local brokerage software, and a mobile app for managing tasks.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6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10060645"/>
            <a:ext cx="4847971" cy="226355"/>
            <a:chOff x="0" y="0"/>
            <a:chExt cx="1276832" cy="5961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76832" cy="59616"/>
            </a:xfrm>
            <a:custGeom>
              <a:avLst/>
              <a:gdLst/>
              <a:ahLst/>
              <a:cxnLst/>
              <a:rect r="r" b="b" t="t" l="l"/>
              <a:pathLst>
                <a:path h="59616" w="1276832">
                  <a:moveTo>
                    <a:pt x="0" y="0"/>
                  </a:moveTo>
                  <a:lnTo>
                    <a:pt x="1276832" y="0"/>
                  </a:lnTo>
                  <a:lnTo>
                    <a:pt x="1276832" y="59616"/>
                  </a:lnTo>
                  <a:lnTo>
                    <a:pt x="0" y="59616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276832" cy="977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4847971" y="10239375"/>
            <a:ext cx="13440029" cy="47625"/>
            <a:chOff x="0" y="0"/>
            <a:chExt cx="3539761" cy="1254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539761" cy="12543"/>
            </a:xfrm>
            <a:custGeom>
              <a:avLst/>
              <a:gdLst/>
              <a:ahLst/>
              <a:cxnLst/>
              <a:rect r="r" b="b" t="t" l="l"/>
              <a:pathLst>
                <a:path h="12543" w="3539761">
                  <a:moveTo>
                    <a:pt x="0" y="0"/>
                  </a:moveTo>
                  <a:lnTo>
                    <a:pt x="3539761" y="0"/>
                  </a:lnTo>
                  <a:lnTo>
                    <a:pt x="3539761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7E8489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3539761" cy="506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6775026" y="9391481"/>
            <a:ext cx="968548" cy="513331"/>
          </a:xfrm>
          <a:custGeom>
            <a:avLst/>
            <a:gdLst/>
            <a:ahLst/>
            <a:cxnLst/>
            <a:rect r="r" b="b" t="t" l="l"/>
            <a:pathLst>
              <a:path h="513331" w="968548">
                <a:moveTo>
                  <a:pt x="0" y="0"/>
                </a:moveTo>
                <a:lnTo>
                  <a:pt x="968548" y="0"/>
                </a:lnTo>
                <a:lnTo>
                  <a:pt x="968548" y="513330"/>
                </a:lnTo>
                <a:lnTo>
                  <a:pt x="0" y="5133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103050" y="0"/>
            <a:ext cx="4184950" cy="4184950"/>
          </a:xfrm>
          <a:custGeom>
            <a:avLst/>
            <a:gdLst/>
            <a:ahLst/>
            <a:cxnLst/>
            <a:rect r="r" b="b" t="t" l="l"/>
            <a:pathLst>
              <a:path h="4184950" w="4184950">
                <a:moveTo>
                  <a:pt x="0" y="0"/>
                </a:moveTo>
                <a:lnTo>
                  <a:pt x="4184950" y="0"/>
                </a:lnTo>
                <a:lnTo>
                  <a:pt x="4184950" y="4184950"/>
                </a:lnTo>
                <a:lnTo>
                  <a:pt x="0" y="41849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3784580" y="890830"/>
            <a:ext cx="3249284" cy="2475364"/>
          </a:xfrm>
          <a:custGeom>
            <a:avLst/>
            <a:gdLst/>
            <a:ahLst/>
            <a:cxnLst/>
            <a:rect r="r" b="b" t="t" l="l"/>
            <a:pathLst>
              <a:path h="2475364" w="3249284">
                <a:moveTo>
                  <a:pt x="0" y="0"/>
                </a:moveTo>
                <a:lnTo>
                  <a:pt x="3249284" y="0"/>
                </a:lnTo>
                <a:lnTo>
                  <a:pt x="3249284" y="2475363"/>
                </a:lnTo>
                <a:lnTo>
                  <a:pt x="0" y="247536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720859" y="362643"/>
            <a:ext cx="7208113" cy="2565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000000"/>
                </a:solidFill>
                <a:latin typeface="Chunk Five"/>
              </a:rPr>
              <a:t>Our Solution - RealtorSphere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2737543"/>
            <a:ext cx="2346096" cy="30857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706"/>
              </a:lnSpc>
            </a:pPr>
            <a:r>
              <a:rPr lang="en-US" sz="16218">
                <a:solidFill>
                  <a:srgbClr val="E6E6E7"/>
                </a:solidFill>
                <a:latin typeface="Chunk Five"/>
              </a:rPr>
              <a:t>01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4432600"/>
            <a:ext cx="7566660" cy="992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49"/>
              </a:lnSpc>
            </a:pPr>
            <a:r>
              <a:rPr lang="en-US" sz="2699">
                <a:solidFill>
                  <a:srgbClr val="7E8489"/>
                </a:solidFill>
                <a:latin typeface="Lato"/>
              </a:rPr>
              <a:t>Comprehensive and User-friendly software, that will be simpler for realtors to use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692640" y="2737543"/>
            <a:ext cx="2933816" cy="30857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706"/>
              </a:lnSpc>
            </a:pPr>
            <a:r>
              <a:rPr lang="en-US" sz="16218">
                <a:solidFill>
                  <a:srgbClr val="E6E6E7"/>
                </a:solidFill>
                <a:latin typeface="Chunk Five"/>
              </a:rPr>
              <a:t>02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692640" y="4432600"/>
            <a:ext cx="7566660" cy="1497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49"/>
              </a:lnSpc>
            </a:pPr>
            <a:r>
              <a:rPr lang="en-US" sz="2699">
                <a:solidFill>
                  <a:srgbClr val="7E8489"/>
                </a:solidFill>
                <a:latin typeface="Lato"/>
              </a:rPr>
              <a:t>Allows to gather extra information about properties and potential buyers to allow maximum matches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28700" y="5631909"/>
            <a:ext cx="2787739" cy="30857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706"/>
              </a:lnSpc>
            </a:pPr>
            <a:r>
              <a:rPr lang="en-US" sz="16218">
                <a:solidFill>
                  <a:srgbClr val="E6E6E7"/>
                </a:solidFill>
                <a:latin typeface="Chunk Five"/>
              </a:rPr>
              <a:t>03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28700" y="7326965"/>
            <a:ext cx="7566660" cy="992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49"/>
              </a:lnSpc>
            </a:pPr>
            <a:r>
              <a:rPr lang="en-US" sz="2699">
                <a:solidFill>
                  <a:srgbClr val="7E8489"/>
                </a:solidFill>
                <a:latin typeface="Lato"/>
              </a:rPr>
              <a:t>Client management and communication with client via system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692640" y="5631909"/>
            <a:ext cx="2727664" cy="30857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706"/>
              </a:lnSpc>
            </a:pPr>
            <a:r>
              <a:rPr lang="en-US" sz="16218">
                <a:solidFill>
                  <a:srgbClr val="E6E6E7"/>
                </a:solidFill>
                <a:latin typeface="Chunk Five"/>
              </a:rPr>
              <a:t>04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692640" y="7326965"/>
            <a:ext cx="7566660" cy="992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49"/>
              </a:lnSpc>
            </a:pPr>
            <a:r>
              <a:rPr lang="en-US" sz="2699">
                <a:solidFill>
                  <a:srgbClr val="7E8489"/>
                </a:solidFill>
                <a:latin typeface="Lato"/>
              </a:rPr>
              <a:t>Allows realtors to keep track of potential deals and new properties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6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10060645"/>
            <a:ext cx="4847971" cy="226355"/>
            <a:chOff x="0" y="0"/>
            <a:chExt cx="1276832" cy="5961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76832" cy="59616"/>
            </a:xfrm>
            <a:custGeom>
              <a:avLst/>
              <a:gdLst/>
              <a:ahLst/>
              <a:cxnLst/>
              <a:rect r="r" b="b" t="t" l="l"/>
              <a:pathLst>
                <a:path h="59616" w="1276832">
                  <a:moveTo>
                    <a:pt x="0" y="0"/>
                  </a:moveTo>
                  <a:lnTo>
                    <a:pt x="1276832" y="0"/>
                  </a:lnTo>
                  <a:lnTo>
                    <a:pt x="1276832" y="59616"/>
                  </a:lnTo>
                  <a:lnTo>
                    <a:pt x="0" y="59616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276832" cy="977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4847971" y="10239375"/>
            <a:ext cx="13440029" cy="47625"/>
            <a:chOff x="0" y="0"/>
            <a:chExt cx="3539761" cy="1254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539761" cy="12543"/>
            </a:xfrm>
            <a:custGeom>
              <a:avLst/>
              <a:gdLst/>
              <a:ahLst/>
              <a:cxnLst/>
              <a:rect r="r" b="b" t="t" l="l"/>
              <a:pathLst>
                <a:path h="12543" w="3539761">
                  <a:moveTo>
                    <a:pt x="0" y="0"/>
                  </a:moveTo>
                  <a:lnTo>
                    <a:pt x="3539761" y="0"/>
                  </a:lnTo>
                  <a:lnTo>
                    <a:pt x="3539761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7E8489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3539761" cy="506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6775026" y="9391481"/>
            <a:ext cx="968548" cy="513331"/>
          </a:xfrm>
          <a:custGeom>
            <a:avLst/>
            <a:gdLst/>
            <a:ahLst/>
            <a:cxnLst/>
            <a:rect r="r" b="b" t="t" l="l"/>
            <a:pathLst>
              <a:path h="513331" w="968548">
                <a:moveTo>
                  <a:pt x="0" y="0"/>
                </a:moveTo>
                <a:lnTo>
                  <a:pt x="968548" y="0"/>
                </a:lnTo>
                <a:lnTo>
                  <a:pt x="968548" y="513330"/>
                </a:lnTo>
                <a:lnTo>
                  <a:pt x="0" y="5133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103050" y="0"/>
            <a:ext cx="4184950" cy="4184950"/>
          </a:xfrm>
          <a:custGeom>
            <a:avLst/>
            <a:gdLst/>
            <a:ahLst/>
            <a:cxnLst/>
            <a:rect r="r" b="b" t="t" l="l"/>
            <a:pathLst>
              <a:path h="4184950" w="4184950">
                <a:moveTo>
                  <a:pt x="0" y="0"/>
                </a:moveTo>
                <a:lnTo>
                  <a:pt x="4184950" y="0"/>
                </a:lnTo>
                <a:lnTo>
                  <a:pt x="4184950" y="4184950"/>
                </a:lnTo>
                <a:lnTo>
                  <a:pt x="0" y="41849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618245" y="231775"/>
            <a:ext cx="12210529" cy="2565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000000"/>
                </a:solidFill>
                <a:latin typeface="Chunk Five"/>
              </a:rPr>
              <a:t>What The Software Will Include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2737543"/>
            <a:ext cx="2346096" cy="30857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706"/>
              </a:lnSpc>
            </a:pPr>
            <a:r>
              <a:rPr lang="en-US" sz="16218">
                <a:solidFill>
                  <a:srgbClr val="E6E6E7"/>
                </a:solidFill>
                <a:latin typeface="Chunk Five"/>
              </a:rPr>
              <a:t>01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4442125"/>
            <a:ext cx="7566660" cy="914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49"/>
              </a:lnSpc>
            </a:pPr>
            <a:r>
              <a:rPr lang="en-US" sz="2499">
                <a:solidFill>
                  <a:srgbClr val="7E8489"/>
                </a:solidFill>
                <a:latin typeface="Lato"/>
              </a:rPr>
              <a:t>A matching algorithm that will help the realtor find properties for clients.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692640" y="2737543"/>
            <a:ext cx="2933816" cy="30857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706"/>
              </a:lnSpc>
            </a:pPr>
            <a:r>
              <a:rPr lang="en-US" sz="16218">
                <a:solidFill>
                  <a:srgbClr val="E6E6E7"/>
                </a:solidFill>
                <a:latin typeface="Chunk Five"/>
              </a:rPr>
              <a:t>02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692640" y="4442125"/>
            <a:ext cx="7566660" cy="914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49"/>
              </a:lnSpc>
            </a:pPr>
            <a:r>
              <a:rPr lang="en-US" sz="2499">
                <a:solidFill>
                  <a:srgbClr val="7E8489"/>
                </a:solidFill>
                <a:latin typeface="Lato"/>
              </a:rPr>
              <a:t>To-do lists and calenders to make time-planning easier.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28700" y="5631909"/>
            <a:ext cx="2787739" cy="30857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706"/>
              </a:lnSpc>
            </a:pPr>
            <a:r>
              <a:rPr lang="en-US" sz="16218">
                <a:solidFill>
                  <a:srgbClr val="E6E6E7"/>
                </a:solidFill>
                <a:latin typeface="Chunk Five"/>
              </a:rPr>
              <a:t>03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28700" y="7336490"/>
            <a:ext cx="7566660" cy="447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49"/>
              </a:lnSpc>
            </a:pPr>
            <a:r>
              <a:rPr lang="en-US" sz="2499">
                <a:solidFill>
                  <a:srgbClr val="7E8489"/>
                </a:solidFill>
                <a:latin typeface="Lato"/>
              </a:rPr>
              <a:t>CRM for managing clients and work assosiates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692640" y="5631909"/>
            <a:ext cx="2727664" cy="30857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706"/>
              </a:lnSpc>
            </a:pPr>
            <a:r>
              <a:rPr lang="en-US" sz="16218">
                <a:solidFill>
                  <a:srgbClr val="E6E6E7"/>
                </a:solidFill>
                <a:latin typeface="Chunk Five"/>
              </a:rPr>
              <a:t>04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692640" y="7336490"/>
            <a:ext cx="7566660" cy="914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49"/>
              </a:lnSpc>
            </a:pPr>
            <a:r>
              <a:rPr lang="en-US" sz="2499">
                <a:solidFill>
                  <a:srgbClr val="7E8489"/>
                </a:solidFill>
                <a:latin typeface="Lato"/>
              </a:rPr>
              <a:t>Ability to get new properties from outside sources and share exiting properties online</a:t>
            </a:r>
          </a:p>
        </p:txBody>
      </p:sp>
      <p:sp>
        <p:nvSpPr>
          <p:cNvPr name="Freeform 19" id="19"/>
          <p:cNvSpPr/>
          <p:nvPr/>
        </p:nvSpPr>
        <p:spPr>
          <a:xfrm flipH="false" flipV="false" rot="0">
            <a:off x="11567986" y="1433747"/>
            <a:ext cx="5238774" cy="1762133"/>
          </a:xfrm>
          <a:custGeom>
            <a:avLst/>
            <a:gdLst/>
            <a:ahLst/>
            <a:cxnLst/>
            <a:rect r="r" b="b" t="t" l="l"/>
            <a:pathLst>
              <a:path h="1762133" w="5238774">
                <a:moveTo>
                  <a:pt x="0" y="0"/>
                </a:moveTo>
                <a:lnTo>
                  <a:pt x="5238774" y="0"/>
                </a:lnTo>
                <a:lnTo>
                  <a:pt x="5238774" y="1762133"/>
                </a:lnTo>
                <a:lnTo>
                  <a:pt x="0" y="176213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6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10060645"/>
            <a:ext cx="4847971" cy="226355"/>
            <a:chOff x="0" y="0"/>
            <a:chExt cx="1276832" cy="5961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76832" cy="59616"/>
            </a:xfrm>
            <a:custGeom>
              <a:avLst/>
              <a:gdLst/>
              <a:ahLst/>
              <a:cxnLst/>
              <a:rect r="r" b="b" t="t" l="l"/>
              <a:pathLst>
                <a:path h="59616" w="1276832">
                  <a:moveTo>
                    <a:pt x="0" y="0"/>
                  </a:moveTo>
                  <a:lnTo>
                    <a:pt x="1276832" y="0"/>
                  </a:lnTo>
                  <a:lnTo>
                    <a:pt x="1276832" y="59616"/>
                  </a:lnTo>
                  <a:lnTo>
                    <a:pt x="0" y="59616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276832" cy="977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4847971" y="10239375"/>
            <a:ext cx="13440029" cy="47625"/>
            <a:chOff x="0" y="0"/>
            <a:chExt cx="3539761" cy="1254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539761" cy="12543"/>
            </a:xfrm>
            <a:custGeom>
              <a:avLst/>
              <a:gdLst/>
              <a:ahLst/>
              <a:cxnLst/>
              <a:rect r="r" b="b" t="t" l="l"/>
              <a:pathLst>
                <a:path h="12543" w="3539761">
                  <a:moveTo>
                    <a:pt x="0" y="0"/>
                  </a:moveTo>
                  <a:lnTo>
                    <a:pt x="3539761" y="0"/>
                  </a:lnTo>
                  <a:lnTo>
                    <a:pt x="3539761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7E8489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3539761" cy="506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6775026" y="9391481"/>
            <a:ext cx="968548" cy="513331"/>
          </a:xfrm>
          <a:custGeom>
            <a:avLst/>
            <a:gdLst/>
            <a:ahLst/>
            <a:cxnLst/>
            <a:rect r="r" b="b" t="t" l="l"/>
            <a:pathLst>
              <a:path h="513331" w="968548">
                <a:moveTo>
                  <a:pt x="0" y="0"/>
                </a:moveTo>
                <a:lnTo>
                  <a:pt x="968548" y="0"/>
                </a:lnTo>
                <a:lnTo>
                  <a:pt x="968548" y="513330"/>
                </a:lnTo>
                <a:lnTo>
                  <a:pt x="0" y="5133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7459456" y="1587847"/>
            <a:ext cx="3836264" cy="3836264"/>
          </a:xfrm>
          <a:custGeom>
            <a:avLst/>
            <a:gdLst/>
            <a:ahLst/>
            <a:cxnLst/>
            <a:rect r="r" b="b" t="t" l="l"/>
            <a:pathLst>
              <a:path h="3836264" w="3836264">
                <a:moveTo>
                  <a:pt x="0" y="0"/>
                </a:moveTo>
                <a:lnTo>
                  <a:pt x="3836265" y="0"/>
                </a:lnTo>
                <a:lnTo>
                  <a:pt x="3836265" y="3836264"/>
                </a:lnTo>
                <a:lnTo>
                  <a:pt x="0" y="383626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599437" y="9541"/>
            <a:ext cx="6175588" cy="2565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9799"/>
              </a:lnSpc>
            </a:pPr>
            <a:r>
              <a:rPr lang="en-US" sz="6999">
                <a:solidFill>
                  <a:srgbClr val="000000"/>
                </a:solidFill>
                <a:latin typeface="Chunk Five"/>
              </a:rPr>
              <a:t>Developing Process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800213" y="7133365"/>
            <a:ext cx="3954780" cy="2314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9" indent="-269875" lvl="1">
              <a:lnSpc>
                <a:spcPts val="3749"/>
              </a:lnSpc>
              <a:buFont typeface="Arial"/>
              <a:buChar char="•"/>
            </a:pPr>
            <a:r>
              <a:rPr lang="en-US" sz="2499">
                <a:solidFill>
                  <a:srgbClr val="7E8489"/>
                </a:solidFill>
                <a:latin typeface="Lato"/>
              </a:rPr>
              <a:t>Intreview realtors </a:t>
            </a:r>
          </a:p>
          <a:p>
            <a:pPr algn="l" marL="539749" indent="-269875" lvl="1">
              <a:lnSpc>
                <a:spcPts val="3749"/>
              </a:lnSpc>
              <a:buFont typeface="Arial"/>
              <a:buChar char="•"/>
            </a:pPr>
            <a:r>
              <a:rPr lang="en-US" sz="2499">
                <a:solidFill>
                  <a:srgbClr val="7E8489"/>
                </a:solidFill>
                <a:latin typeface="Lato"/>
              </a:rPr>
              <a:t>Search for articles online</a:t>
            </a:r>
          </a:p>
          <a:p>
            <a:pPr algn="l" marL="539749" indent="-269875" lvl="1">
              <a:lnSpc>
                <a:spcPts val="3749"/>
              </a:lnSpc>
              <a:buFont typeface="Arial"/>
              <a:buChar char="•"/>
            </a:pPr>
            <a:r>
              <a:rPr lang="en-US" sz="2499">
                <a:solidFill>
                  <a:srgbClr val="7E8489"/>
                </a:solidFill>
                <a:latin typeface="Lato"/>
              </a:rPr>
              <a:t>Look at existing solutions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800213" y="5416827"/>
            <a:ext cx="3047758" cy="958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000">
                <a:solidFill>
                  <a:srgbClr val="000000"/>
                </a:solidFill>
                <a:latin typeface="Chunk Five"/>
              </a:rPr>
              <a:t>Research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164693" y="7133365"/>
            <a:ext cx="3958614" cy="2781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9" indent="-269875" lvl="1">
              <a:lnSpc>
                <a:spcPts val="3749"/>
              </a:lnSpc>
              <a:buFont typeface="Arial"/>
              <a:buChar char="•"/>
            </a:pPr>
            <a:r>
              <a:rPr lang="en-US" sz="2499">
                <a:solidFill>
                  <a:srgbClr val="7E8489"/>
                </a:solidFill>
                <a:latin typeface="Lato"/>
              </a:rPr>
              <a:t>Choosing a programming language </a:t>
            </a:r>
          </a:p>
          <a:p>
            <a:pPr algn="l" marL="539749" indent="-269875" lvl="1">
              <a:lnSpc>
                <a:spcPts val="3749"/>
              </a:lnSpc>
              <a:buFont typeface="Arial"/>
              <a:buChar char="•"/>
            </a:pPr>
            <a:r>
              <a:rPr lang="en-US" sz="2499">
                <a:solidFill>
                  <a:srgbClr val="7E8489"/>
                </a:solidFill>
                <a:latin typeface="Lato"/>
              </a:rPr>
              <a:t>Choosing matching algorithm</a:t>
            </a:r>
          </a:p>
          <a:p>
            <a:pPr algn="l" marL="539749" indent="-269875" lvl="1">
              <a:lnSpc>
                <a:spcPts val="3749"/>
              </a:lnSpc>
              <a:buFont typeface="Arial"/>
              <a:buChar char="•"/>
            </a:pPr>
            <a:r>
              <a:rPr lang="en-US" sz="2499">
                <a:solidFill>
                  <a:srgbClr val="7E8489"/>
                </a:solidFill>
                <a:latin typeface="Lato"/>
              </a:rPr>
              <a:t>Choosing technologies that will assist us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164693" y="5416827"/>
            <a:ext cx="2619387" cy="958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000">
                <a:solidFill>
                  <a:srgbClr val="000000"/>
                </a:solidFill>
                <a:latin typeface="Chunk Five"/>
              </a:rPr>
              <a:t>Planing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12529173" y="5616852"/>
            <a:ext cx="3958614" cy="2897639"/>
            <a:chOff x="0" y="0"/>
            <a:chExt cx="5278152" cy="3863518"/>
          </a:xfrm>
        </p:grpSpPr>
        <p:sp>
          <p:nvSpPr>
            <p:cNvPr name="TextBox 16" id="16"/>
            <p:cNvSpPr txBox="true"/>
            <p:nvPr/>
          </p:nvSpPr>
          <p:spPr>
            <a:xfrm rot="0">
              <a:off x="0" y="2047418"/>
              <a:ext cx="5278152" cy="18161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539749" indent="-269875" lvl="1">
                <a:lnSpc>
                  <a:spcPts val="3749"/>
                </a:lnSpc>
                <a:buFont typeface="Arial"/>
                <a:buChar char="•"/>
              </a:pPr>
              <a:r>
                <a:rPr lang="en-US" sz="2499">
                  <a:solidFill>
                    <a:srgbClr val="7E8489"/>
                  </a:solidFill>
                  <a:latin typeface="Lato"/>
                </a:rPr>
                <a:t>Making a testing plan to make sure the software works properly. 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-200025"/>
              <a:ext cx="3492516" cy="12117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7000"/>
                </a:lnSpc>
              </a:pPr>
              <a:r>
                <a:rPr lang="en-US" sz="5000">
                  <a:solidFill>
                    <a:srgbClr val="000000"/>
                  </a:solidFill>
                  <a:latin typeface="Chunk Five"/>
                </a:rPr>
                <a:t>Testing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0" y="0"/>
            <a:ext cx="10488600" cy="4674582"/>
            <a:chOff x="0" y="0"/>
            <a:chExt cx="13984800" cy="6232776"/>
          </a:xfrm>
        </p:grpSpPr>
        <p:pic>
          <p:nvPicPr>
            <p:cNvPr name="Picture 19" id="19"/>
            <p:cNvPicPr>
              <a:picLocks noChangeAspect="true"/>
            </p:cNvPicPr>
            <p:nvPr/>
          </p:nvPicPr>
          <p:blipFill>
            <a:blip r:embed="rId6"/>
            <a:srcRect l="0" t="28349" r="0" b="4818"/>
            <a:stretch>
              <a:fillRect/>
            </a:stretch>
          </p:blipFill>
          <p:spPr>
            <a:xfrm flipH="false" flipV="false">
              <a:off x="0" y="0"/>
              <a:ext cx="13984800" cy="623277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6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795553" y="6748347"/>
            <a:ext cx="4847971" cy="226355"/>
            <a:chOff x="0" y="0"/>
            <a:chExt cx="1276832" cy="5961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76832" cy="59616"/>
            </a:xfrm>
            <a:custGeom>
              <a:avLst/>
              <a:gdLst/>
              <a:ahLst/>
              <a:cxnLst/>
              <a:rect r="r" b="b" t="t" l="l"/>
              <a:pathLst>
                <a:path h="59616" w="1276832">
                  <a:moveTo>
                    <a:pt x="0" y="0"/>
                  </a:moveTo>
                  <a:lnTo>
                    <a:pt x="1276832" y="0"/>
                  </a:lnTo>
                  <a:lnTo>
                    <a:pt x="1276832" y="59616"/>
                  </a:lnTo>
                  <a:lnTo>
                    <a:pt x="0" y="59616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276832" cy="977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4847971" y="10239375"/>
            <a:ext cx="13440029" cy="47625"/>
            <a:chOff x="0" y="0"/>
            <a:chExt cx="3539761" cy="1254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539761" cy="12543"/>
            </a:xfrm>
            <a:custGeom>
              <a:avLst/>
              <a:gdLst/>
              <a:ahLst/>
              <a:cxnLst/>
              <a:rect r="r" b="b" t="t" l="l"/>
              <a:pathLst>
                <a:path h="12543" w="3539761">
                  <a:moveTo>
                    <a:pt x="0" y="0"/>
                  </a:moveTo>
                  <a:lnTo>
                    <a:pt x="3539761" y="0"/>
                  </a:lnTo>
                  <a:lnTo>
                    <a:pt x="3539761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7E8489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3539761" cy="506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6775026" y="9391481"/>
            <a:ext cx="968548" cy="513331"/>
          </a:xfrm>
          <a:custGeom>
            <a:avLst/>
            <a:gdLst/>
            <a:ahLst/>
            <a:cxnLst/>
            <a:rect r="r" b="b" t="t" l="l"/>
            <a:pathLst>
              <a:path h="513331" w="968548">
                <a:moveTo>
                  <a:pt x="0" y="0"/>
                </a:moveTo>
                <a:lnTo>
                  <a:pt x="968548" y="0"/>
                </a:lnTo>
                <a:lnTo>
                  <a:pt x="968548" y="513330"/>
                </a:lnTo>
                <a:lnTo>
                  <a:pt x="0" y="5133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474345" y="1594485"/>
            <a:ext cx="3920490" cy="3920490"/>
          </a:xfrm>
          <a:custGeom>
            <a:avLst/>
            <a:gdLst/>
            <a:ahLst/>
            <a:cxnLst/>
            <a:rect r="r" b="b" t="t" l="l"/>
            <a:pathLst>
              <a:path h="3920490" w="3920490">
                <a:moveTo>
                  <a:pt x="0" y="0"/>
                </a:moveTo>
                <a:lnTo>
                  <a:pt x="3920490" y="0"/>
                </a:lnTo>
                <a:lnTo>
                  <a:pt x="3920490" y="3920490"/>
                </a:lnTo>
                <a:lnTo>
                  <a:pt x="0" y="39204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9024728" y="1010487"/>
            <a:ext cx="8389620" cy="5052060"/>
            <a:chOff x="0" y="0"/>
            <a:chExt cx="11186160" cy="6736080"/>
          </a:xfrm>
        </p:grpSpPr>
        <p:pic>
          <p:nvPicPr>
            <p:cNvPr name="Picture 11" id="11"/>
            <p:cNvPicPr>
              <a:picLocks noChangeAspect="true"/>
            </p:cNvPicPr>
            <p:nvPr/>
          </p:nvPicPr>
          <p:blipFill>
            <a:blip r:embed="rId6"/>
            <a:srcRect l="3502" t="0" r="3502" b="0"/>
            <a:stretch>
              <a:fillRect/>
            </a:stretch>
          </p:blipFill>
          <p:spPr>
            <a:xfrm flipH="false" flipV="false">
              <a:off x="0" y="0"/>
              <a:ext cx="11186160" cy="6736080"/>
            </a:xfrm>
            <a:prstGeom prst="rect">
              <a:avLst/>
            </a:prstGeom>
          </p:spPr>
        </p:pic>
      </p:grpSp>
      <p:sp>
        <p:nvSpPr>
          <p:cNvPr name="TextBox 12" id="12"/>
          <p:cNvSpPr txBox="true"/>
          <p:nvPr/>
        </p:nvSpPr>
        <p:spPr>
          <a:xfrm rot="0">
            <a:off x="196374" y="223520"/>
            <a:ext cx="8673306" cy="2484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520"/>
              </a:lnSpc>
            </a:pPr>
            <a:r>
              <a:rPr lang="en-US" sz="6800">
                <a:solidFill>
                  <a:srgbClr val="000000"/>
                </a:solidFill>
                <a:latin typeface="Chunk Five"/>
              </a:rPr>
              <a:t>The Goals Of The Project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96374" y="2622550"/>
            <a:ext cx="8055060" cy="70332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26107" indent="-313054" lvl="1">
              <a:lnSpc>
                <a:spcPts val="4349"/>
              </a:lnSpc>
              <a:buFont typeface="Arial"/>
              <a:buChar char="•"/>
            </a:pPr>
            <a:r>
              <a:rPr lang="en-US" sz="2899">
                <a:solidFill>
                  <a:srgbClr val="7E8489"/>
                </a:solidFill>
                <a:latin typeface="Lato"/>
              </a:rPr>
              <a:t>Develop a system for realtors</a:t>
            </a:r>
          </a:p>
          <a:p>
            <a:pPr algn="l" marL="626107" indent="-313054" lvl="1">
              <a:lnSpc>
                <a:spcPts val="4349"/>
              </a:lnSpc>
              <a:buFont typeface="Arial"/>
              <a:buChar char="•"/>
            </a:pPr>
            <a:r>
              <a:rPr lang="en-US" sz="2899">
                <a:solidFill>
                  <a:srgbClr val="7E8489"/>
                </a:solidFill>
                <a:latin typeface="Lato"/>
              </a:rPr>
              <a:t>Design a user-friendly program that will be easy to use without special teaching.</a:t>
            </a:r>
          </a:p>
          <a:p>
            <a:pPr algn="l" marL="626107" indent="-313054" lvl="1">
              <a:lnSpc>
                <a:spcPts val="4349"/>
              </a:lnSpc>
              <a:buFont typeface="Arial"/>
              <a:buChar char="•"/>
            </a:pPr>
            <a:r>
              <a:rPr lang="en-US" sz="2899">
                <a:solidFill>
                  <a:srgbClr val="7E8489"/>
                </a:solidFill>
                <a:latin typeface="Lato"/>
              </a:rPr>
              <a:t>Help realtors to increase the number of properties and clients they reach.</a:t>
            </a:r>
          </a:p>
          <a:p>
            <a:pPr algn="l" marL="626107" indent="-313054" lvl="1">
              <a:lnSpc>
                <a:spcPts val="4349"/>
              </a:lnSpc>
              <a:buFont typeface="Arial"/>
              <a:buChar char="•"/>
            </a:pPr>
            <a:r>
              <a:rPr lang="en-US" sz="2899">
                <a:solidFill>
                  <a:srgbClr val="7E8489"/>
                </a:solidFill>
                <a:latin typeface="Lato"/>
              </a:rPr>
              <a:t>Help realtors to organize their work, client base, and properties, so it will be easy to manage.</a:t>
            </a:r>
          </a:p>
          <a:p>
            <a:pPr algn="l" marL="626107" indent="-313054" lvl="1">
              <a:lnSpc>
                <a:spcPts val="4349"/>
              </a:lnSpc>
              <a:buFont typeface="Arial"/>
              <a:buChar char="•"/>
            </a:pPr>
            <a:r>
              <a:rPr lang="en-US" sz="2899">
                <a:solidFill>
                  <a:srgbClr val="7E8489"/>
                </a:solidFill>
                <a:latin typeface="Lato"/>
              </a:rPr>
              <a:t>To make this software on many platforms.</a:t>
            </a:r>
          </a:p>
          <a:p>
            <a:pPr algn="l" marL="626107" indent="-313054" lvl="1">
              <a:lnSpc>
                <a:spcPts val="4349"/>
              </a:lnSpc>
              <a:buFont typeface="Arial"/>
              <a:buChar char="•"/>
            </a:pPr>
            <a:r>
              <a:rPr lang="en-US" sz="2899">
                <a:solidFill>
                  <a:srgbClr val="7E8489"/>
                </a:solidFill>
                <a:latin typeface="Lato"/>
              </a:rPr>
              <a:t>To make a matching algorithm that will match clients to properties based on their preferences.</a:t>
            </a:r>
          </a:p>
          <a:p>
            <a:pPr algn="l">
              <a:lnSpc>
                <a:spcPts val="4349"/>
              </a:lnSpc>
            </a:pP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10379268" y="7642288"/>
            <a:ext cx="832569" cy="1059984"/>
          </a:xfrm>
          <a:custGeom>
            <a:avLst/>
            <a:gdLst/>
            <a:ahLst/>
            <a:cxnLst/>
            <a:rect r="r" b="b" t="t" l="l"/>
            <a:pathLst>
              <a:path h="1059984" w="832569">
                <a:moveTo>
                  <a:pt x="0" y="0"/>
                </a:moveTo>
                <a:lnTo>
                  <a:pt x="832569" y="0"/>
                </a:lnTo>
                <a:lnTo>
                  <a:pt x="832569" y="1059985"/>
                </a:lnTo>
                <a:lnTo>
                  <a:pt x="0" y="105998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6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10060645"/>
            <a:ext cx="4847971" cy="226355"/>
            <a:chOff x="0" y="0"/>
            <a:chExt cx="1276832" cy="5961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76832" cy="59616"/>
            </a:xfrm>
            <a:custGeom>
              <a:avLst/>
              <a:gdLst/>
              <a:ahLst/>
              <a:cxnLst/>
              <a:rect r="r" b="b" t="t" l="l"/>
              <a:pathLst>
                <a:path h="59616" w="1276832">
                  <a:moveTo>
                    <a:pt x="0" y="0"/>
                  </a:moveTo>
                  <a:lnTo>
                    <a:pt x="1276832" y="0"/>
                  </a:lnTo>
                  <a:lnTo>
                    <a:pt x="1276832" y="59616"/>
                  </a:lnTo>
                  <a:lnTo>
                    <a:pt x="0" y="59616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276832" cy="977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4847971" y="10239375"/>
            <a:ext cx="13440029" cy="47625"/>
            <a:chOff x="0" y="0"/>
            <a:chExt cx="3539761" cy="1254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539761" cy="12543"/>
            </a:xfrm>
            <a:custGeom>
              <a:avLst/>
              <a:gdLst/>
              <a:ahLst/>
              <a:cxnLst/>
              <a:rect r="r" b="b" t="t" l="l"/>
              <a:pathLst>
                <a:path h="12543" w="3539761">
                  <a:moveTo>
                    <a:pt x="0" y="0"/>
                  </a:moveTo>
                  <a:lnTo>
                    <a:pt x="3539761" y="0"/>
                  </a:lnTo>
                  <a:lnTo>
                    <a:pt x="3539761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7E8489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3539761" cy="506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6775026" y="9391481"/>
            <a:ext cx="968548" cy="513331"/>
          </a:xfrm>
          <a:custGeom>
            <a:avLst/>
            <a:gdLst/>
            <a:ahLst/>
            <a:cxnLst/>
            <a:rect r="r" b="b" t="t" l="l"/>
            <a:pathLst>
              <a:path h="513331" w="968548">
                <a:moveTo>
                  <a:pt x="0" y="0"/>
                </a:moveTo>
                <a:lnTo>
                  <a:pt x="968548" y="0"/>
                </a:lnTo>
                <a:lnTo>
                  <a:pt x="968548" y="513330"/>
                </a:lnTo>
                <a:lnTo>
                  <a:pt x="0" y="5133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912744" y="-997585"/>
            <a:ext cx="5661660" cy="5661660"/>
          </a:xfrm>
          <a:custGeom>
            <a:avLst/>
            <a:gdLst/>
            <a:ahLst/>
            <a:cxnLst/>
            <a:rect r="r" b="b" t="t" l="l"/>
            <a:pathLst>
              <a:path h="5661660" w="5661660">
                <a:moveTo>
                  <a:pt x="0" y="0"/>
                </a:moveTo>
                <a:lnTo>
                  <a:pt x="5661660" y="0"/>
                </a:lnTo>
                <a:lnTo>
                  <a:pt x="5661660" y="5661660"/>
                </a:lnTo>
                <a:lnTo>
                  <a:pt x="0" y="56616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0" id="10"/>
          <p:cNvSpPr/>
          <p:nvPr/>
        </p:nvSpPr>
        <p:spPr>
          <a:xfrm rot="5400000">
            <a:off x="6915490" y="6291898"/>
            <a:ext cx="4504646" cy="0"/>
          </a:xfrm>
          <a:prstGeom prst="line">
            <a:avLst/>
          </a:prstGeom>
          <a:ln cap="flat" w="19050">
            <a:solidFill>
              <a:srgbClr val="A5A9A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1" id="11"/>
          <p:cNvSpPr txBox="true"/>
          <p:nvPr/>
        </p:nvSpPr>
        <p:spPr>
          <a:xfrm rot="0">
            <a:off x="4792376" y="1423829"/>
            <a:ext cx="8434514" cy="1327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>
                <a:solidFill>
                  <a:srgbClr val="000000"/>
                </a:solidFill>
                <a:latin typeface="Chunk Five"/>
              </a:rPr>
              <a:t>Requirements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2004981" y="1578093"/>
            <a:ext cx="3198766" cy="1285322"/>
          </a:xfrm>
          <a:custGeom>
            <a:avLst/>
            <a:gdLst/>
            <a:ahLst/>
            <a:cxnLst/>
            <a:rect r="r" b="b" t="t" l="l"/>
            <a:pathLst>
              <a:path h="1285322" w="3198766">
                <a:moveTo>
                  <a:pt x="0" y="0"/>
                </a:moveTo>
                <a:lnTo>
                  <a:pt x="3198765" y="0"/>
                </a:lnTo>
                <a:lnTo>
                  <a:pt x="3198765" y="1285322"/>
                </a:lnTo>
                <a:lnTo>
                  <a:pt x="0" y="128532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2692958" y="1489234"/>
            <a:ext cx="1463040" cy="1463040"/>
          </a:xfrm>
          <a:custGeom>
            <a:avLst/>
            <a:gdLst/>
            <a:ahLst/>
            <a:cxnLst/>
            <a:rect r="r" b="b" t="t" l="l"/>
            <a:pathLst>
              <a:path h="1463040" w="1463040">
                <a:moveTo>
                  <a:pt x="0" y="0"/>
                </a:moveTo>
                <a:lnTo>
                  <a:pt x="1463040" y="0"/>
                </a:lnTo>
                <a:lnTo>
                  <a:pt x="1463040" y="1463040"/>
                </a:lnTo>
                <a:lnTo>
                  <a:pt x="0" y="146304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2360756" y="3114460"/>
            <a:ext cx="2487216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Lato"/>
              </a:rPr>
              <a:t>Functional 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74296" y="3927495"/>
            <a:ext cx="7621992" cy="57206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10571" indent="-205285" lvl="1">
              <a:lnSpc>
                <a:spcPts val="2852"/>
              </a:lnSpc>
              <a:buAutoNum type="arabicPeriod" startAt="1"/>
            </a:pPr>
            <a:r>
              <a:rPr lang="en-US" sz="1901">
                <a:solidFill>
                  <a:srgbClr val="7E8489"/>
                </a:solidFill>
                <a:latin typeface="Lato"/>
              </a:rPr>
              <a:t>The system will allow realtors to add, update, and delete property listings, providing details such as size, price, location, facilities, and additional features.</a:t>
            </a:r>
          </a:p>
          <a:p>
            <a:pPr algn="l" marL="410571" indent="-205285" lvl="1">
              <a:lnSpc>
                <a:spcPts val="2852"/>
              </a:lnSpc>
              <a:buAutoNum type="arabicPeriod" startAt="1"/>
            </a:pPr>
            <a:r>
              <a:rPr lang="en-US" sz="1901">
                <a:solidFill>
                  <a:srgbClr val="7E8489"/>
                </a:solidFill>
                <a:latin typeface="Lato"/>
              </a:rPr>
              <a:t>The system will allow realtors to save clients and owners' information and manage it.</a:t>
            </a:r>
          </a:p>
          <a:p>
            <a:pPr algn="l" marL="410571" indent="-205285" lvl="1">
              <a:lnSpc>
                <a:spcPts val="2852"/>
              </a:lnSpc>
              <a:buAutoNum type="arabicPeriod" startAt="1"/>
            </a:pPr>
            <a:r>
              <a:rPr lang="en-US" sz="1901">
                <a:solidFill>
                  <a:srgbClr val="7E8489"/>
                </a:solidFill>
                <a:latin typeface="Lato"/>
              </a:rPr>
              <a:t>The system will allow realtors to match buyers with properties based on the buyer requests. </a:t>
            </a:r>
          </a:p>
          <a:p>
            <a:pPr algn="l" marL="410571" indent="-205285" lvl="1">
              <a:lnSpc>
                <a:spcPts val="2852"/>
              </a:lnSpc>
              <a:buAutoNum type="arabicPeriod" startAt="1"/>
            </a:pPr>
            <a:r>
              <a:rPr lang="en-US" sz="1901">
                <a:solidFill>
                  <a:srgbClr val="7E8489"/>
                </a:solidFill>
                <a:latin typeface="Lato"/>
              </a:rPr>
              <a:t>The system will allow realtors to manage calendars and set meetings.</a:t>
            </a:r>
          </a:p>
          <a:p>
            <a:pPr algn="l" marL="410571" indent="-205285" lvl="1">
              <a:lnSpc>
                <a:spcPts val="2852"/>
              </a:lnSpc>
              <a:buAutoNum type="arabicPeriod" startAt="1"/>
            </a:pPr>
            <a:r>
              <a:rPr lang="en-US" sz="1901">
                <a:solidFill>
                  <a:srgbClr val="7E8489"/>
                </a:solidFill>
                <a:latin typeface="Lato"/>
              </a:rPr>
              <a:t>The system will allow realtors to update and track price suggestions for negotiation.</a:t>
            </a:r>
          </a:p>
          <a:p>
            <a:pPr algn="l" marL="410571" indent="-205285" lvl="1">
              <a:lnSpc>
                <a:spcPts val="2852"/>
              </a:lnSpc>
              <a:buAutoNum type="arabicPeriod" startAt="1"/>
            </a:pPr>
            <a:r>
              <a:rPr lang="en-US" sz="1901">
                <a:solidFill>
                  <a:srgbClr val="7E8489"/>
                </a:solidFill>
                <a:latin typeface="Lato"/>
              </a:rPr>
              <a:t>The system will create reports about sales data, popular areas, price ranges, property activities, and client activities. </a:t>
            </a:r>
          </a:p>
          <a:p>
            <a:pPr algn="l">
              <a:lnSpc>
                <a:spcPts val="2702"/>
              </a:lnSpc>
            </a:pPr>
          </a:p>
          <a:p>
            <a:pPr algn="l">
              <a:lnSpc>
                <a:spcPts val="2702"/>
              </a:lnSpc>
            </a:pPr>
          </a:p>
          <a:p>
            <a:pPr algn="l">
              <a:lnSpc>
                <a:spcPts val="2702"/>
              </a:lnSpc>
            </a:pPr>
          </a:p>
        </p:txBody>
      </p:sp>
      <p:sp>
        <p:nvSpPr>
          <p:cNvPr name="TextBox 16" id="16"/>
          <p:cNvSpPr txBox="true"/>
          <p:nvPr/>
        </p:nvSpPr>
        <p:spPr>
          <a:xfrm rot="0">
            <a:off x="11869347" y="3114460"/>
            <a:ext cx="2715085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Lato"/>
              </a:rPr>
              <a:t>Non-functional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260569" y="3927495"/>
            <a:ext cx="7600664" cy="41463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8035" indent="-219017" lvl="1">
              <a:lnSpc>
                <a:spcPts val="3043"/>
              </a:lnSpc>
              <a:buAutoNum type="arabicPeriod" startAt="1"/>
            </a:pPr>
            <a:r>
              <a:rPr lang="en-US" sz="2028">
                <a:solidFill>
                  <a:srgbClr val="7E8489"/>
                </a:solidFill>
                <a:latin typeface="Lato"/>
              </a:rPr>
              <a:t>The system will feature a user-friendly interface for easy navigation and task management. (Usability)</a:t>
            </a:r>
          </a:p>
          <a:p>
            <a:pPr algn="l" marL="438035" indent="-219017" lvl="1">
              <a:lnSpc>
                <a:spcPts val="3043"/>
              </a:lnSpc>
              <a:buAutoNum type="arabicPeriod" startAt="1"/>
            </a:pPr>
            <a:r>
              <a:rPr lang="en-US" sz="2028">
                <a:solidFill>
                  <a:srgbClr val="7E8489"/>
                </a:solidFill>
                <a:latin typeface="Lato"/>
              </a:rPr>
              <a:t>Responsive design for optimal viewing on different devices (Compatibility )</a:t>
            </a:r>
          </a:p>
          <a:p>
            <a:pPr algn="l" marL="438035" indent="-219017" lvl="1">
              <a:lnSpc>
                <a:spcPts val="3043"/>
              </a:lnSpc>
              <a:buAutoNum type="arabicPeriod" startAt="1"/>
            </a:pPr>
            <a:r>
              <a:rPr lang="en-US" sz="2028">
                <a:solidFill>
                  <a:srgbClr val="7E8489"/>
                </a:solidFill>
                <a:latin typeface="Lato"/>
              </a:rPr>
              <a:t>Secure authentication and authorization mechanisms (Security) </a:t>
            </a:r>
          </a:p>
          <a:p>
            <a:pPr algn="l" marL="438035" indent="-219017" lvl="1">
              <a:lnSpc>
                <a:spcPts val="3043"/>
              </a:lnSpc>
              <a:buAutoNum type="arabicPeriod" startAt="1"/>
            </a:pPr>
            <a:r>
              <a:rPr lang="en-US" sz="2028">
                <a:solidFill>
                  <a:srgbClr val="7E8489"/>
                </a:solidFill>
                <a:latin typeface="Lato"/>
              </a:rPr>
              <a:t>A well-documented codebase will ensure ease of maintenance and future updates (Maintainability)</a:t>
            </a:r>
          </a:p>
          <a:p>
            <a:pPr algn="l" marL="438035" indent="-219017" lvl="1">
              <a:lnSpc>
                <a:spcPts val="3043"/>
              </a:lnSpc>
              <a:buAutoNum type="arabicPeriod" startAt="1"/>
            </a:pPr>
            <a:r>
              <a:rPr lang="en-US" sz="2028">
                <a:solidFill>
                  <a:srgbClr val="7E8489"/>
                </a:solidFill>
                <a:latin typeface="Lato"/>
              </a:rPr>
              <a:t>Adherence to relevant industry regulations and data privacy laws (Compliance)</a:t>
            </a:r>
          </a:p>
          <a:p>
            <a:pPr algn="l">
              <a:lnSpc>
                <a:spcPts val="3043"/>
              </a:lnSpc>
            </a:pPr>
          </a:p>
          <a:p>
            <a:pPr algn="l">
              <a:lnSpc>
                <a:spcPts val="3043"/>
              </a:lnSpc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6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10060645"/>
            <a:ext cx="4847971" cy="226355"/>
            <a:chOff x="0" y="0"/>
            <a:chExt cx="1276832" cy="5961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76832" cy="59616"/>
            </a:xfrm>
            <a:custGeom>
              <a:avLst/>
              <a:gdLst/>
              <a:ahLst/>
              <a:cxnLst/>
              <a:rect r="r" b="b" t="t" l="l"/>
              <a:pathLst>
                <a:path h="59616" w="1276832">
                  <a:moveTo>
                    <a:pt x="0" y="0"/>
                  </a:moveTo>
                  <a:lnTo>
                    <a:pt x="1276832" y="0"/>
                  </a:lnTo>
                  <a:lnTo>
                    <a:pt x="1276832" y="59616"/>
                  </a:lnTo>
                  <a:lnTo>
                    <a:pt x="0" y="59616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276832" cy="977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4847971" y="10239375"/>
            <a:ext cx="13440029" cy="47625"/>
            <a:chOff x="0" y="0"/>
            <a:chExt cx="3539761" cy="1254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539761" cy="12543"/>
            </a:xfrm>
            <a:custGeom>
              <a:avLst/>
              <a:gdLst/>
              <a:ahLst/>
              <a:cxnLst/>
              <a:rect r="r" b="b" t="t" l="l"/>
              <a:pathLst>
                <a:path h="12543" w="3539761">
                  <a:moveTo>
                    <a:pt x="0" y="0"/>
                  </a:moveTo>
                  <a:lnTo>
                    <a:pt x="3539761" y="0"/>
                  </a:lnTo>
                  <a:lnTo>
                    <a:pt x="3539761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7E8489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3539761" cy="506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6775026" y="9391481"/>
            <a:ext cx="968548" cy="513331"/>
          </a:xfrm>
          <a:custGeom>
            <a:avLst/>
            <a:gdLst/>
            <a:ahLst/>
            <a:cxnLst/>
            <a:rect r="r" b="b" t="t" l="l"/>
            <a:pathLst>
              <a:path h="513331" w="968548">
                <a:moveTo>
                  <a:pt x="0" y="0"/>
                </a:moveTo>
                <a:lnTo>
                  <a:pt x="968548" y="0"/>
                </a:lnTo>
                <a:lnTo>
                  <a:pt x="968548" y="513330"/>
                </a:lnTo>
                <a:lnTo>
                  <a:pt x="0" y="5133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474345" y="1594485"/>
            <a:ext cx="3920490" cy="3920490"/>
          </a:xfrm>
          <a:custGeom>
            <a:avLst/>
            <a:gdLst/>
            <a:ahLst/>
            <a:cxnLst/>
            <a:rect r="r" b="b" t="t" l="l"/>
            <a:pathLst>
              <a:path h="3920490" w="3920490">
                <a:moveTo>
                  <a:pt x="0" y="0"/>
                </a:moveTo>
                <a:lnTo>
                  <a:pt x="3920490" y="0"/>
                </a:lnTo>
                <a:lnTo>
                  <a:pt x="3920490" y="3920490"/>
                </a:lnTo>
                <a:lnTo>
                  <a:pt x="0" y="39204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8869680" y="1028700"/>
            <a:ext cx="8389620" cy="5052060"/>
            <a:chOff x="0" y="0"/>
            <a:chExt cx="11186160" cy="6736080"/>
          </a:xfrm>
        </p:grpSpPr>
        <p:pic>
          <p:nvPicPr>
            <p:cNvPr name="Picture 11" id="11"/>
            <p:cNvPicPr>
              <a:picLocks noChangeAspect="true"/>
            </p:cNvPicPr>
            <p:nvPr/>
          </p:nvPicPr>
          <p:blipFill>
            <a:blip r:embed="rId6"/>
            <a:srcRect l="576" t="0" r="576" b="0"/>
            <a:stretch>
              <a:fillRect/>
            </a:stretch>
          </p:blipFill>
          <p:spPr>
            <a:xfrm flipH="false" flipV="false">
              <a:off x="0" y="0"/>
              <a:ext cx="11186160" cy="6736080"/>
            </a:xfrm>
            <a:prstGeom prst="rect">
              <a:avLst/>
            </a:prstGeom>
          </p:spPr>
        </p:pic>
      </p:grpSp>
      <p:sp>
        <p:nvSpPr>
          <p:cNvPr name="TextBox 12" id="12"/>
          <p:cNvSpPr txBox="true"/>
          <p:nvPr/>
        </p:nvSpPr>
        <p:spPr>
          <a:xfrm rot="0">
            <a:off x="1028700" y="193675"/>
            <a:ext cx="6344698" cy="14869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925"/>
              </a:lnSpc>
            </a:pPr>
            <a:r>
              <a:rPr lang="en-US" sz="7803">
                <a:solidFill>
                  <a:srgbClr val="000000"/>
                </a:solidFill>
                <a:latin typeface="Chunk Five"/>
              </a:rPr>
              <a:t>Unit Tests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66939" y="1899998"/>
            <a:ext cx="7644606" cy="2781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9" indent="-269875" lvl="1">
              <a:lnSpc>
                <a:spcPts val="3749"/>
              </a:lnSpc>
              <a:buFont typeface="Arial"/>
              <a:buChar char="•"/>
            </a:pPr>
            <a:r>
              <a:rPr lang="en-US" sz="2499">
                <a:solidFill>
                  <a:srgbClr val="7E8489"/>
                </a:solidFill>
                <a:latin typeface="Lato"/>
              </a:rPr>
              <a:t>Login Tests</a:t>
            </a:r>
          </a:p>
          <a:p>
            <a:pPr algn="l" marL="539749" indent="-269875" lvl="1">
              <a:lnSpc>
                <a:spcPts val="3749"/>
              </a:lnSpc>
              <a:buFont typeface="Arial"/>
              <a:buChar char="•"/>
            </a:pPr>
            <a:r>
              <a:rPr lang="en-US" sz="2499">
                <a:solidFill>
                  <a:srgbClr val="7E8489"/>
                </a:solidFill>
                <a:latin typeface="Lato"/>
              </a:rPr>
              <a:t>Registration Tests</a:t>
            </a:r>
          </a:p>
          <a:p>
            <a:pPr algn="l" marL="539749" indent="-269875" lvl="1">
              <a:lnSpc>
                <a:spcPts val="3749"/>
              </a:lnSpc>
              <a:buFont typeface="Arial"/>
              <a:buChar char="•"/>
            </a:pPr>
            <a:r>
              <a:rPr lang="en-US" sz="2499">
                <a:solidFill>
                  <a:srgbClr val="7E8489"/>
                </a:solidFill>
                <a:latin typeface="Lato"/>
              </a:rPr>
              <a:t>Reports Tests</a:t>
            </a:r>
          </a:p>
          <a:p>
            <a:pPr algn="l" marL="539749" indent="-269875" lvl="1">
              <a:lnSpc>
                <a:spcPts val="3749"/>
              </a:lnSpc>
              <a:buFont typeface="Arial"/>
              <a:buChar char="•"/>
            </a:pPr>
            <a:r>
              <a:rPr lang="en-US" sz="2499">
                <a:solidFill>
                  <a:srgbClr val="7E8489"/>
                </a:solidFill>
                <a:latin typeface="Lato"/>
              </a:rPr>
              <a:t>File uploade</a:t>
            </a:r>
          </a:p>
          <a:p>
            <a:pPr algn="l" marL="539749" indent="-269875" lvl="1">
              <a:lnSpc>
                <a:spcPts val="3749"/>
              </a:lnSpc>
              <a:buFont typeface="Arial"/>
              <a:buChar char="•"/>
            </a:pPr>
            <a:r>
              <a:rPr lang="en-US" sz="2499">
                <a:solidFill>
                  <a:srgbClr val="7E8489"/>
                </a:solidFill>
                <a:latin typeface="Lato"/>
              </a:rPr>
              <a:t>Client Management Test</a:t>
            </a:r>
          </a:p>
          <a:p>
            <a:pPr algn="l" marL="539749" indent="-269875" lvl="1">
              <a:lnSpc>
                <a:spcPts val="3749"/>
              </a:lnSpc>
              <a:buFont typeface="Arial"/>
              <a:buChar char="•"/>
            </a:pPr>
            <a:r>
              <a:rPr lang="en-US" sz="2499">
                <a:solidFill>
                  <a:srgbClr val="7E8489"/>
                </a:solidFill>
                <a:latin typeface="Lato"/>
              </a:rPr>
              <a:t>Matching Algorithm Test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10379268" y="7642288"/>
            <a:ext cx="832569" cy="1059984"/>
          </a:xfrm>
          <a:custGeom>
            <a:avLst/>
            <a:gdLst/>
            <a:ahLst/>
            <a:cxnLst/>
            <a:rect r="r" b="b" t="t" l="l"/>
            <a:pathLst>
              <a:path h="1059984" w="832569">
                <a:moveTo>
                  <a:pt x="0" y="0"/>
                </a:moveTo>
                <a:lnTo>
                  <a:pt x="832569" y="0"/>
                </a:lnTo>
                <a:lnTo>
                  <a:pt x="832569" y="1059985"/>
                </a:lnTo>
                <a:lnTo>
                  <a:pt x="0" y="105998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744992" y="4838700"/>
            <a:ext cx="6934726" cy="14869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925"/>
              </a:lnSpc>
            </a:pPr>
            <a:r>
              <a:rPr lang="en-US" sz="7803">
                <a:solidFill>
                  <a:srgbClr val="000000"/>
                </a:solidFill>
                <a:latin typeface="Chunk Five"/>
              </a:rPr>
              <a:t>Manual Tests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44992" y="6544769"/>
            <a:ext cx="7644606" cy="138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9" indent="-269875" lvl="1">
              <a:lnSpc>
                <a:spcPts val="3749"/>
              </a:lnSpc>
              <a:buFont typeface="Arial"/>
              <a:buChar char="•"/>
            </a:pPr>
            <a:r>
              <a:rPr lang="en-US" sz="2499">
                <a:solidFill>
                  <a:srgbClr val="7E8489"/>
                </a:solidFill>
                <a:latin typeface="Lato"/>
              </a:rPr>
              <a:t>Navigation Tests</a:t>
            </a:r>
          </a:p>
          <a:p>
            <a:pPr algn="l" marL="539749" indent="-269875" lvl="1">
              <a:lnSpc>
                <a:spcPts val="3749"/>
              </a:lnSpc>
              <a:buFont typeface="Arial"/>
              <a:buChar char="•"/>
            </a:pPr>
            <a:r>
              <a:rPr lang="en-US" sz="2499">
                <a:solidFill>
                  <a:srgbClr val="7E8489"/>
                </a:solidFill>
                <a:latin typeface="Lato"/>
              </a:rPr>
              <a:t>Email Sending Tests</a:t>
            </a:r>
          </a:p>
          <a:p>
            <a:pPr algn="l" marL="539749" indent="-269875" lvl="1">
              <a:lnSpc>
                <a:spcPts val="3749"/>
              </a:lnSpc>
              <a:buFont typeface="Arial"/>
              <a:buChar char="•"/>
            </a:pPr>
            <a:r>
              <a:rPr lang="en-US" sz="2499">
                <a:solidFill>
                  <a:srgbClr val="7E8489"/>
                </a:solidFill>
                <a:latin typeface="Lato"/>
              </a:rPr>
              <a:t>Property Sharing Tests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DAGEb1QAz_U</dc:identifier>
  <dcterms:modified xsi:type="dcterms:W3CDTF">2011-08-01T06:04:30Z</dcterms:modified>
  <cp:revision>1</cp:revision>
  <dc:title>final project presention</dc:title>
</cp:coreProperties>
</file>